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 id="2147483663" r:id="rId2"/>
    <p:sldMasterId id="2147483682" r:id="rId3"/>
    <p:sldMasterId id="2147483693" r:id="rId4"/>
  </p:sldMasterIdLst>
  <p:notesMasterIdLst>
    <p:notesMasterId r:id="rId73"/>
  </p:notesMasterIdLst>
  <p:sldIdLst>
    <p:sldId id="488" r:id="rId5"/>
    <p:sldId id="256" r:id="rId6"/>
    <p:sldId id="396" r:id="rId7"/>
    <p:sldId id="285" r:id="rId8"/>
    <p:sldId id="289" r:id="rId9"/>
    <p:sldId id="291" r:id="rId10"/>
    <p:sldId id="294" r:id="rId11"/>
    <p:sldId id="295" r:id="rId12"/>
    <p:sldId id="489" r:id="rId13"/>
    <p:sldId id="292" r:id="rId14"/>
    <p:sldId id="491" r:id="rId15"/>
    <p:sldId id="492" r:id="rId16"/>
    <p:sldId id="493" r:id="rId17"/>
    <p:sldId id="494" r:id="rId18"/>
    <p:sldId id="495" r:id="rId19"/>
    <p:sldId id="500" r:id="rId20"/>
    <p:sldId id="498" r:id="rId21"/>
    <p:sldId id="499" r:id="rId22"/>
    <p:sldId id="497" r:id="rId23"/>
    <p:sldId id="503" r:id="rId24"/>
    <p:sldId id="505" r:id="rId25"/>
    <p:sldId id="506" r:id="rId26"/>
    <p:sldId id="507" r:id="rId27"/>
    <p:sldId id="311" r:id="rId28"/>
    <p:sldId id="312" r:id="rId29"/>
    <p:sldId id="314" r:id="rId30"/>
    <p:sldId id="508" r:id="rId31"/>
    <p:sldId id="513" r:id="rId32"/>
    <p:sldId id="522" r:id="rId33"/>
    <p:sldId id="523" r:id="rId34"/>
    <p:sldId id="525" r:id="rId35"/>
    <p:sldId id="526" r:id="rId36"/>
    <p:sldId id="519" r:id="rId37"/>
    <p:sldId id="514" r:id="rId38"/>
    <p:sldId id="303" r:id="rId39"/>
    <p:sldId id="520" r:id="rId40"/>
    <p:sldId id="521" r:id="rId41"/>
    <p:sldId id="320" r:id="rId42"/>
    <p:sldId id="321" r:id="rId43"/>
    <p:sldId id="330" r:id="rId44"/>
    <p:sldId id="331" r:id="rId45"/>
    <p:sldId id="332" r:id="rId46"/>
    <p:sldId id="333" r:id="rId47"/>
    <p:sldId id="334" r:id="rId48"/>
    <p:sldId id="366" r:id="rId49"/>
    <p:sldId id="360" r:id="rId50"/>
    <p:sldId id="361" r:id="rId51"/>
    <p:sldId id="379" r:id="rId52"/>
    <p:sldId id="362" r:id="rId53"/>
    <p:sldId id="363" r:id="rId54"/>
    <p:sldId id="364" r:id="rId55"/>
    <p:sldId id="367" r:id="rId56"/>
    <p:sldId id="340" r:id="rId57"/>
    <p:sldId id="368" r:id="rId58"/>
    <p:sldId id="371" r:id="rId59"/>
    <p:sldId id="527" r:id="rId60"/>
    <p:sldId id="370" r:id="rId61"/>
    <p:sldId id="528" r:id="rId62"/>
    <p:sldId id="369" r:id="rId63"/>
    <p:sldId id="372" r:id="rId64"/>
    <p:sldId id="373" r:id="rId65"/>
    <p:sldId id="374" r:id="rId66"/>
    <p:sldId id="529" r:id="rId67"/>
    <p:sldId id="486" r:id="rId68"/>
    <p:sldId id="487" r:id="rId69"/>
    <p:sldId id="354" r:id="rId70"/>
    <p:sldId id="365" r:id="rId71"/>
    <p:sldId id="377" r:id="rId72"/>
  </p:sldIdLst>
  <p:sldSz cx="9144000" cy="5143500" type="screen16x9"/>
  <p:notesSz cx="6858000" cy="9144000"/>
  <p:embeddedFontLst>
    <p:embeddedFont>
      <p:font typeface="Inter-Regular" panose="020B0502030000000004" pitchFamily="34" charset="0"/>
      <p:regular r:id="rId74"/>
      <p:bold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0076"/>
    <a:srgbClr val="CB0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169ECD-7873-466A-85CA-34AB633FCED5}">
  <a:tblStyle styleId="{A4169ECD-7873-466A-85CA-34AB633FCED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99"/>
    <p:restoredTop sz="79559"/>
  </p:normalViewPr>
  <p:slideViewPr>
    <p:cSldViewPr snapToGrid="0" snapToObjects="1">
      <p:cViewPr varScale="1">
        <p:scale>
          <a:sx n="86" d="100"/>
          <a:sy n="86" d="100"/>
        </p:scale>
        <p:origin x="15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1.fntdata"/><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162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3663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39</a:t>
            </a:fld>
            <a:endParaRPr lang="en-US"/>
          </a:p>
        </p:txBody>
      </p:sp>
    </p:spTree>
    <p:extLst>
      <p:ext uri="{BB962C8B-B14F-4D97-AF65-F5344CB8AC3E}">
        <p14:creationId xmlns:p14="http://schemas.microsoft.com/office/powerpoint/2010/main" val="3147183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Business Communication: Process and Product 4th Brief Canadian Edition</a:t>
            </a:r>
          </a:p>
          <a:p>
            <a:r>
              <a:rPr lang="en-CA" dirty="0"/>
              <a:t>Pg. 205-06</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ECD0866-F543-4905-B964-C124FE4C7637}" type="slidenum">
              <a:rPr kumimoji="0" lang="en-CA"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CA"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996079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ECD0866-F543-4905-B964-C124FE4C7637}" type="slidenum">
              <a:rPr kumimoji="0" lang="en-CA"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CA"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043383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ECD0866-F543-4905-B964-C124FE4C7637}" type="slidenum">
              <a:rPr kumimoji="0" lang="en-CA"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CA"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844816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ECD0866-F543-4905-B964-C124FE4C7637}" type="slidenum">
              <a:rPr kumimoji="0" lang="en-CA"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CA"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12062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710438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ECD0866-F543-4905-B964-C124FE4C7637}" type="slidenum">
              <a:rPr kumimoji="0" lang="en-CA"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CA"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90972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ECD0866-F543-4905-B964-C124FE4C7637}" type="slidenum">
              <a:rPr kumimoji="0" lang="en-CA"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CA"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039735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9703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455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436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42437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8743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0822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8144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681993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733329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dk1"/>
            </a:gs>
          </a:gsLst>
          <a:lin ang="8100019" scaled="0"/>
        </a:gradFill>
        <a:effectLst/>
      </p:bgPr>
    </p:bg>
    <p:spTree>
      <p:nvGrpSpPr>
        <p:cNvPr id="1" name="Shape 9"/>
        <p:cNvGrpSpPr/>
        <p:nvPr/>
      </p:nvGrpSpPr>
      <p:grpSpPr>
        <a:xfrm>
          <a:off x="0" y="0"/>
          <a:ext cx="0" cy="0"/>
          <a:chOff x="0" y="0"/>
          <a:chExt cx="0" cy="0"/>
        </a:xfrm>
      </p:grpSpPr>
      <p:sp>
        <p:nvSpPr>
          <p:cNvPr id="10" name="Google Shape;10;p2"/>
          <p:cNvSpPr/>
          <p:nvPr/>
        </p:nvSpPr>
        <p:spPr>
          <a:xfrm>
            <a:off x="-1" y="234877"/>
            <a:ext cx="9144000" cy="4673746"/>
          </a:xfrm>
          <a:custGeom>
            <a:avLst/>
            <a:gdLst/>
            <a:ahLst/>
            <a:cxnLst/>
            <a:rect l="l" t="t" r="r" b="b"/>
            <a:pathLst>
              <a:path w="12192000" h="6231661" extrusionOk="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1"/>
              </a:gs>
              <a:gs pos="100000">
                <a:schemeClr val="accent2"/>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037875" y="1662450"/>
            <a:ext cx="7068300" cy="181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6800"/>
              <a:buNone/>
              <a:defRPr sz="6800">
                <a:solidFill>
                  <a:schemeClr val="lt1"/>
                </a:solidFill>
              </a:defRPr>
            </a:lvl1pPr>
            <a:lvl2pPr lvl="1" rtl="0">
              <a:lnSpc>
                <a:spcPct val="100000"/>
              </a:lnSpc>
              <a:spcBef>
                <a:spcPts val="0"/>
              </a:spcBef>
              <a:spcAft>
                <a:spcPts val="0"/>
              </a:spcAft>
              <a:buClr>
                <a:schemeClr val="lt1"/>
              </a:buClr>
              <a:buSzPts val="6800"/>
              <a:buNone/>
              <a:defRPr sz="6800">
                <a:solidFill>
                  <a:schemeClr val="lt1"/>
                </a:solidFill>
              </a:defRPr>
            </a:lvl2pPr>
            <a:lvl3pPr lvl="2" rtl="0">
              <a:lnSpc>
                <a:spcPct val="100000"/>
              </a:lnSpc>
              <a:spcBef>
                <a:spcPts val="0"/>
              </a:spcBef>
              <a:spcAft>
                <a:spcPts val="0"/>
              </a:spcAft>
              <a:buClr>
                <a:schemeClr val="lt1"/>
              </a:buClr>
              <a:buSzPts val="6800"/>
              <a:buNone/>
              <a:defRPr sz="6800">
                <a:solidFill>
                  <a:schemeClr val="lt1"/>
                </a:solidFill>
              </a:defRPr>
            </a:lvl3pPr>
            <a:lvl4pPr lvl="3" rtl="0">
              <a:lnSpc>
                <a:spcPct val="100000"/>
              </a:lnSpc>
              <a:spcBef>
                <a:spcPts val="0"/>
              </a:spcBef>
              <a:spcAft>
                <a:spcPts val="0"/>
              </a:spcAft>
              <a:buClr>
                <a:schemeClr val="lt1"/>
              </a:buClr>
              <a:buSzPts val="6800"/>
              <a:buNone/>
              <a:defRPr sz="6800">
                <a:solidFill>
                  <a:schemeClr val="lt1"/>
                </a:solidFill>
              </a:defRPr>
            </a:lvl4pPr>
            <a:lvl5pPr lvl="4" rtl="0">
              <a:lnSpc>
                <a:spcPct val="100000"/>
              </a:lnSpc>
              <a:spcBef>
                <a:spcPts val="0"/>
              </a:spcBef>
              <a:spcAft>
                <a:spcPts val="0"/>
              </a:spcAft>
              <a:buClr>
                <a:schemeClr val="lt1"/>
              </a:buClr>
              <a:buSzPts val="6800"/>
              <a:buNone/>
              <a:defRPr sz="6800">
                <a:solidFill>
                  <a:schemeClr val="lt1"/>
                </a:solidFill>
              </a:defRPr>
            </a:lvl5pPr>
            <a:lvl6pPr lvl="5" rtl="0">
              <a:lnSpc>
                <a:spcPct val="100000"/>
              </a:lnSpc>
              <a:spcBef>
                <a:spcPts val="0"/>
              </a:spcBef>
              <a:spcAft>
                <a:spcPts val="0"/>
              </a:spcAft>
              <a:buClr>
                <a:schemeClr val="lt1"/>
              </a:buClr>
              <a:buSzPts val="6800"/>
              <a:buNone/>
              <a:defRPr sz="6800">
                <a:solidFill>
                  <a:schemeClr val="lt1"/>
                </a:solidFill>
              </a:defRPr>
            </a:lvl6pPr>
            <a:lvl7pPr lvl="6" rtl="0">
              <a:lnSpc>
                <a:spcPct val="100000"/>
              </a:lnSpc>
              <a:spcBef>
                <a:spcPts val="0"/>
              </a:spcBef>
              <a:spcAft>
                <a:spcPts val="0"/>
              </a:spcAft>
              <a:buClr>
                <a:schemeClr val="lt1"/>
              </a:buClr>
              <a:buSzPts val="6800"/>
              <a:buNone/>
              <a:defRPr sz="6800">
                <a:solidFill>
                  <a:schemeClr val="lt1"/>
                </a:solidFill>
              </a:defRPr>
            </a:lvl7pPr>
            <a:lvl8pPr lvl="7" rtl="0">
              <a:lnSpc>
                <a:spcPct val="100000"/>
              </a:lnSpc>
              <a:spcBef>
                <a:spcPts val="0"/>
              </a:spcBef>
              <a:spcAft>
                <a:spcPts val="0"/>
              </a:spcAft>
              <a:buClr>
                <a:schemeClr val="lt1"/>
              </a:buClr>
              <a:buSzPts val="6800"/>
              <a:buNone/>
              <a:defRPr sz="6800">
                <a:solidFill>
                  <a:schemeClr val="lt1"/>
                </a:solidFill>
              </a:defRPr>
            </a:lvl8pPr>
            <a:lvl9pPr lvl="8" rtl="0">
              <a:lnSpc>
                <a:spcPct val="100000"/>
              </a:lnSpc>
              <a:spcBef>
                <a:spcPts val="0"/>
              </a:spcBef>
              <a:spcAft>
                <a:spcPts val="0"/>
              </a:spcAft>
              <a:buClr>
                <a:schemeClr val="lt1"/>
              </a:buClr>
              <a:buSzPts val="6800"/>
              <a:buNone/>
              <a:defRPr sz="6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557683" y="967263"/>
            <a:ext cx="8033657" cy="2799519"/>
          </a:xfrm>
        </p:spPr>
        <p:txBody>
          <a:bodyPr>
            <a:noAutofit/>
          </a:bodyPr>
          <a:lstStyle>
            <a:lvl1pPr marL="0" indent="0" algn="l">
              <a:buNone/>
              <a:defRPr sz="18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a:t>
            </a:r>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2255900" y="4777100"/>
            <a:ext cx="6335440" cy="323165"/>
          </a:xfrm>
          <a:prstGeom prst="rect">
            <a:avLst/>
          </a:prstGeom>
          <a:noFill/>
          <a:effectLst/>
        </p:spPr>
        <p:txBody>
          <a:bodyPr wrap="square" lIns="0" tIns="0" rIns="0" rtlCol="0" anchor="b">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4A78"/>
                </a:solidFill>
                <a:effectLst/>
                <a:uLnTx/>
                <a:uFillTx/>
                <a:latin typeface="arial" charset="0"/>
                <a:ea typeface="+mn-ea"/>
                <a:cs typeface="+mn-cs"/>
              </a:rPr>
              <a:t>Guffey/Loewy, Business Communication: Process and Product, 9</a:t>
            </a:r>
            <a:r>
              <a:rPr kumimoji="0" lang="en-IN" sz="9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IN" sz="900" b="0" i="0" u="none" strike="noStrike" kern="1200" cap="none" spc="0" normalizeH="0" baseline="0" noProof="0" dirty="0">
                <a:ln>
                  <a:noFill/>
                </a:ln>
                <a:solidFill>
                  <a:srgbClr val="004A78"/>
                </a:solidFill>
                <a:effectLst/>
                <a:uLnTx/>
                <a:uFillTx/>
                <a:latin typeface="arial" charset="0"/>
                <a:ea typeface="+mn-ea"/>
                <a:cs typeface="+mn-cs"/>
              </a:rPr>
              <a:t> Edition. © 2018 Cengage. All Rights Reserved. May not be scanned, copied or duplicated, or posted to a publicly accessible website, in whole or in part.</a:t>
            </a:r>
          </a:p>
        </p:txBody>
      </p:sp>
      <p:sp>
        <p:nvSpPr>
          <p:cNvPr id="8" name="Slide Number Placeholder 2">
            <a:extLst>
              <a:ext uri="{FF2B5EF4-FFF2-40B4-BE49-F238E27FC236}">
                <a16:creationId xmlns:a16="http://schemas.microsoft.com/office/drawing/2014/main" id="{5D5206A6-5C7B-4398-9EA4-E429539B0C14}"/>
              </a:ext>
            </a:extLst>
          </p:cNvPr>
          <p:cNvSpPr>
            <a:spLocks noGrp="1"/>
          </p:cNvSpPr>
          <p:nvPr>
            <p:ph type="sldNum" sz="quarter" idx="4"/>
          </p:nvPr>
        </p:nvSpPr>
        <p:spPr>
          <a:xfrm>
            <a:off x="8614489" y="4767263"/>
            <a:ext cx="369725" cy="273844"/>
          </a:xfrm>
          <a:prstGeom prst="rect">
            <a:avLst/>
          </a:prstGeom>
        </p:spPr>
        <p:txBody>
          <a:bodyPr vert="horz" lIns="91440" tIns="45720" rIns="91440" bIns="45720" rtlCol="0" anchor="ctr"/>
          <a:lstStyle>
            <a:lvl1pPr algn="r">
              <a:defRPr sz="900">
                <a:solidFill>
                  <a:srgbClr val="000000"/>
                </a:solidFill>
              </a:defRPr>
            </a:lvl1pPr>
          </a:lstStyle>
          <a:p>
            <a:fld id="{F9BE6549-90FB-4E0E-8C54-0640FEBC787D}" type="slidenum">
              <a:rPr lang="en-US" smtClean="0"/>
              <a:pPr/>
              <a:t>‹#›</a:t>
            </a:fld>
            <a:endParaRPr lang="en-US" dirty="0"/>
          </a:p>
        </p:txBody>
      </p:sp>
    </p:spTree>
    <p:extLst>
      <p:ext uri="{BB962C8B-B14F-4D97-AF65-F5344CB8AC3E}">
        <p14:creationId xmlns:p14="http://schemas.microsoft.com/office/powerpoint/2010/main" val="356361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557212" y="966788"/>
            <a:ext cx="8034338" cy="802577"/>
          </a:xfrm>
        </p:spPr>
        <p:txBody>
          <a:bodyPr/>
          <a:lstStyle>
            <a:lvl1pPr>
              <a:defRPr sz="1800" baseline="0"/>
            </a:lvl1pPr>
          </a:lstStyle>
          <a:p>
            <a:pPr lvl="0"/>
            <a:endParaRPr lang="en-IN" dirty="0"/>
          </a:p>
        </p:txBody>
      </p:sp>
      <p:sp>
        <p:nvSpPr>
          <p:cNvPr id="9" name="Content Placeholder 8">
            <a:extLst>
              <a:ext uri="{FF2B5EF4-FFF2-40B4-BE49-F238E27FC236}">
                <a16:creationId xmlns:a16="http://schemas.microsoft.com/office/drawing/2014/main" id="{ABFF14C2-479E-4420-AF87-35E003BD6336}"/>
              </a:ext>
            </a:extLst>
          </p:cNvPr>
          <p:cNvSpPr>
            <a:spLocks noGrp="1"/>
          </p:cNvSpPr>
          <p:nvPr>
            <p:ph sz="quarter" idx="17"/>
          </p:nvPr>
        </p:nvSpPr>
        <p:spPr>
          <a:xfrm>
            <a:off x="557212" y="1858566"/>
            <a:ext cx="8034338" cy="891778"/>
          </a:xfrm>
        </p:spPr>
        <p:txBody>
          <a:bodyPr/>
          <a:lstStyle>
            <a:lvl1pPr>
              <a:defRPr sz="1800" baseline="0"/>
            </a:lvl1pPr>
          </a:lstStyle>
          <a:p>
            <a:pPr lvl="0"/>
            <a:endParaRPr lang="en-IN" dirty="0"/>
          </a:p>
        </p:txBody>
      </p:sp>
      <p:sp>
        <p:nvSpPr>
          <p:cNvPr id="5" name="Footer"/>
          <p:cNvSpPr txBox="1"/>
          <p:nvPr userDrawn="1"/>
        </p:nvSpPr>
        <p:spPr>
          <a:xfrm>
            <a:off x="2255900" y="4777100"/>
            <a:ext cx="6335440" cy="323165"/>
          </a:xfrm>
          <a:prstGeom prst="rect">
            <a:avLst/>
          </a:prstGeom>
          <a:noFill/>
          <a:effectLst/>
        </p:spPr>
        <p:txBody>
          <a:bodyPr wrap="square" lIns="0" tIns="0" rIns="0" rtlCol="0" anchor="b">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4A78"/>
                </a:solidFill>
                <a:effectLst/>
                <a:uLnTx/>
                <a:uFillTx/>
                <a:latin typeface="arial" charset="0"/>
                <a:ea typeface="+mn-ea"/>
                <a:cs typeface="+mn-cs"/>
              </a:rPr>
              <a:t>Guffey/Loewy, Business Communication: Process and Product, 9</a:t>
            </a:r>
            <a:r>
              <a:rPr kumimoji="0" lang="en-IN" sz="9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IN" sz="900" b="0" i="0" u="none" strike="noStrike" kern="1200" cap="none" spc="0" normalizeH="0" baseline="0" noProof="0" dirty="0">
                <a:ln>
                  <a:noFill/>
                </a:ln>
                <a:solidFill>
                  <a:srgbClr val="004A78"/>
                </a:solidFill>
                <a:effectLst/>
                <a:uLnTx/>
                <a:uFillTx/>
                <a:latin typeface="arial" charset="0"/>
                <a:ea typeface="+mn-ea"/>
                <a:cs typeface="+mn-cs"/>
              </a:rPr>
              <a:t> Edition. © 2018 Cengage. All Rights Reserved. May not be scanned, copied or duplicated, or posted to a publicly accessible website, in whole or in part.</a:t>
            </a:r>
          </a:p>
        </p:txBody>
      </p:sp>
      <p:sp>
        <p:nvSpPr>
          <p:cNvPr id="8" name="Slide Number Placeholder 2">
            <a:extLst>
              <a:ext uri="{FF2B5EF4-FFF2-40B4-BE49-F238E27FC236}">
                <a16:creationId xmlns:a16="http://schemas.microsoft.com/office/drawing/2014/main" id="{5D5206A6-5C7B-4398-9EA4-E429539B0C14}"/>
              </a:ext>
            </a:extLst>
          </p:cNvPr>
          <p:cNvSpPr>
            <a:spLocks noGrp="1"/>
          </p:cNvSpPr>
          <p:nvPr>
            <p:ph type="sldNum" sz="quarter" idx="4"/>
          </p:nvPr>
        </p:nvSpPr>
        <p:spPr>
          <a:xfrm>
            <a:off x="8614489" y="4767263"/>
            <a:ext cx="369725" cy="273844"/>
          </a:xfrm>
          <a:prstGeom prst="rect">
            <a:avLst/>
          </a:prstGeom>
        </p:spPr>
        <p:txBody>
          <a:bodyPr vert="horz" lIns="91440" tIns="45720" rIns="91440" bIns="45720" rtlCol="0" anchor="ctr"/>
          <a:lstStyle>
            <a:lvl1pPr algn="r">
              <a:defRPr sz="900">
                <a:solidFill>
                  <a:srgbClr val="000000"/>
                </a:solidFill>
              </a:defRPr>
            </a:lvl1pPr>
          </a:lstStyle>
          <a:p>
            <a:fld id="{F9BE6549-90FB-4E0E-8C54-0640FEBC787D}" type="slidenum">
              <a:rPr lang="en-US" smtClean="0"/>
              <a:pPr/>
              <a:t>‹#›</a:t>
            </a:fld>
            <a:endParaRPr lang="en-US" dirty="0"/>
          </a:p>
        </p:txBody>
      </p:sp>
    </p:spTree>
    <p:extLst>
      <p:ext uri="{BB962C8B-B14F-4D97-AF65-F5344CB8AC3E}">
        <p14:creationId xmlns:p14="http://schemas.microsoft.com/office/powerpoint/2010/main" val="1036032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557212" y="966789"/>
            <a:ext cx="8034338" cy="504079"/>
          </a:xfrm>
        </p:spPr>
        <p:txBody>
          <a:bodyPr/>
          <a:lstStyle>
            <a:lvl1pPr>
              <a:defRPr sz="1800" baseline="0"/>
            </a:lvl1pPr>
          </a:lstStyle>
          <a:p>
            <a:pPr lvl="0"/>
            <a:endParaRPr lang="en-IN" dirty="0"/>
          </a:p>
        </p:txBody>
      </p:sp>
      <p:sp>
        <p:nvSpPr>
          <p:cNvPr id="9" name="Content Placeholder 8">
            <a:extLst>
              <a:ext uri="{FF2B5EF4-FFF2-40B4-BE49-F238E27FC236}">
                <a16:creationId xmlns:a16="http://schemas.microsoft.com/office/drawing/2014/main" id="{ABFF14C2-479E-4420-AF87-35E003BD6336}"/>
              </a:ext>
            </a:extLst>
          </p:cNvPr>
          <p:cNvSpPr>
            <a:spLocks noGrp="1"/>
          </p:cNvSpPr>
          <p:nvPr>
            <p:ph sz="quarter" idx="17"/>
          </p:nvPr>
        </p:nvSpPr>
        <p:spPr>
          <a:xfrm>
            <a:off x="557212" y="1591056"/>
            <a:ext cx="8034338" cy="504079"/>
          </a:xfrm>
        </p:spPr>
        <p:txBody>
          <a:bodyPr/>
          <a:lstStyle>
            <a:lvl1pPr>
              <a:defRPr sz="1800" baseline="0"/>
            </a:lvl1pPr>
          </a:lstStyle>
          <a:p>
            <a:pPr lvl="0"/>
            <a:endParaRPr lang="en-IN" dirty="0"/>
          </a:p>
        </p:txBody>
      </p:sp>
      <p:sp>
        <p:nvSpPr>
          <p:cNvPr id="6" name="Content Placeholder 5">
            <a:extLst>
              <a:ext uri="{FF2B5EF4-FFF2-40B4-BE49-F238E27FC236}">
                <a16:creationId xmlns:a16="http://schemas.microsoft.com/office/drawing/2014/main" id="{F2FECFAB-679B-4A2F-876D-E2D9D597BFC4}"/>
              </a:ext>
            </a:extLst>
          </p:cNvPr>
          <p:cNvSpPr>
            <a:spLocks noGrp="1"/>
          </p:cNvSpPr>
          <p:nvPr>
            <p:ph sz="quarter" idx="18"/>
          </p:nvPr>
        </p:nvSpPr>
        <p:spPr>
          <a:xfrm>
            <a:off x="557213" y="2215324"/>
            <a:ext cx="8034338" cy="504079"/>
          </a:xfrm>
        </p:spPr>
        <p:txBody>
          <a:bodyPr/>
          <a:lstStyle>
            <a:lvl1pPr>
              <a:defRPr sz="1800" baseline="0"/>
            </a:lvl1pPr>
          </a:lstStyle>
          <a:p>
            <a:pPr lvl="0"/>
            <a:endParaRPr lang="en-IN" dirty="0"/>
          </a:p>
        </p:txBody>
      </p:sp>
      <p:sp>
        <p:nvSpPr>
          <p:cNvPr id="10" name="Content Placeholder 9">
            <a:extLst>
              <a:ext uri="{FF2B5EF4-FFF2-40B4-BE49-F238E27FC236}">
                <a16:creationId xmlns:a16="http://schemas.microsoft.com/office/drawing/2014/main" id="{EBE7468E-D182-49AC-A887-D75B22258C3F}"/>
              </a:ext>
            </a:extLst>
          </p:cNvPr>
          <p:cNvSpPr>
            <a:spLocks noGrp="1"/>
          </p:cNvSpPr>
          <p:nvPr>
            <p:ph sz="quarter" idx="19"/>
          </p:nvPr>
        </p:nvSpPr>
        <p:spPr>
          <a:xfrm>
            <a:off x="557213" y="2812257"/>
            <a:ext cx="8034338" cy="651272"/>
          </a:xfrm>
        </p:spPr>
        <p:txBody>
          <a:bodyPr/>
          <a:lstStyle>
            <a:lvl1pPr>
              <a:defRPr sz="1800" baseline="0"/>
            </a:lvl1pPr>
          </a:lstStyle>
          <a:p>
            <a:pPr lvl="0"/>
            <a:endParaRPr lang="en-IN" dirty="0"/>
          </a:p>
        </p:txBody>
      </p:sp>
      <p:sp>
        <p:nvSpPr>
          <p:cNvPr id="12" name="Content Placeholder 11">
            <a:extLst>
              <a:ext uri="{FF2B5EF4-FFF2-40B4-BE49-F238E27FC236}">
                <a16:creationId xmlns:a16="http://schemas.microsoft.com/office/drawing/2014/main" id="{030D84A3-4704-44DF-BF1A-8DCA7B7BDB26}"/>
              </a:ext>
            </a:extLst>
          </p:cNvPr>
          <p:cNvSpPr>
            <a:spLocks noGrp="1"/>
          </p:cNvSpPr>
          <p:nvPr>
            <p:ph sz="quarter" idx="20"/>
          </p:nvPr>
        </p:nvSpPr>
        <p:spPr>
          <a:xfrm>
            <a:off x="557213" y="3580210"/>
            <a:ext cx="8056960" cy="503634"/>
          </a:xfrm>
        </p:spPr>
        <p:txBody>
          <a:bodyPr/>
          <a:lstStyle>
            <a:lvl1pPr>
              <a:defRPr sz="1800" baseline="0"/>
            </a:lvl1pPr>
          </a:lstStyle>
          <a:p>
            <a:pPr lvl="0"/>
            <a:endParaRPr lang="en-IN" dirty="0"/>
          </a:p>
        </p:txBody>
      </p:sp>
      <p:sp>
        <p:nvSpPr>
          <p:cNvPr id="5" name="Footer"/>
          <p:cNvSpPr txBox="1"/>
          <p:nvPr userDrawn="1"/>
        </p:nvSpPr>
        <p:spPr>
          <a:xfrm>
            <a:off x="2255900" y="4777100"/>
            <a:ext cx="6335440" cy="323165"/>
          </a:xfrm>
          <a:prstGeom prst="rect">
            <a:avLst/>
          </a:prstGeom>
          <a:noFill/>
          <a:effectLst/>
        </p:spPr>
        <p:txBody>
          <a:bodyPr wrap="square" lIns="0" tIns="0" rIns="0" rtlCol="0" anchor="b">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4A78"/>
                </a:solidFill>
                <a:effectLst/>
                <a:uLnTx/>
                <a:uFillTx/>
                <a:latin typeface="arial" charset="0"/>
                <a:ea typeface="+mn-ea"/>
                <a:cs typeface="+mn-cs"/>
              </a:rPr>
              <a:t>Guffey/Loewy, Business Communication: Process and Product, 9</a:t>
            </a:r>
            <a:r>
              <a:rPr kumimoji="0" lang="en-IN" sz="9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IN" sz="900" b="0" i="0" u="none" strike="noStrike" kern="1200" cap="none" spc="0" normalizeH="0" baseline="0" noProof="0" dirty="0">
                <a:ln>
                  <a:noFill/>
                </a:ln>
                <a:solidFill>
                  <a:srgbClr val="004A78"/>
                </a:solidFill>
                <a:effectLst/>
                <a:uLnTx/>
                <a:uFillTx/>
                <a:latin typeface="arial" charset="0"/>
                <a:ea typeface="+mn-ea"/>
                <a:cs typeface="+mn-cs"/>
              </a:rPr>
              <a:t> Edition. © 2018 Cengage. All Rights Reserved. May not be scanned, copied or duplicated, or posted to a publicly accessible website, in whole or in part.</a:t>
            </a:r>
          </a:p>
        </p:txBody>
      </p:sp>
      <p:sp>
        <p:nvSpPr>
          <p:cNvPr id="8" name="Slide Number Placeholder 2">
            <a:extLst>
              <a:ext uri="{FF2B5EF4-FFF2-40B4-BE49-F238E27FC236}">
                <a16:creationId xmlns:a16="http://schemas.microsoft.com/office/drawing/2014/main" id="{5D5206A6-5C7B-4398-9EA4-E429539B0C14}"/>
              </a:ext>
            </a:extLst>
          </p:cNvPr>
          <p:cNvSpPr>
            <a:spLocks noGrp="1"/>
          </p:cNvSpPr>
          <p:nvPr>
            <p:ph type="sldNum" sz="quarter" idx="4"/>
          </p:nvPr>
        </p:nvSpPr>
        <p:spPr>
          <a:xfrm>
            <a:off x="8614489" y="4767263"/>
            <a:ext cx="369725" cy="273844"/>
          </a:xfrm>
          <a:prstGeom prst="rect">
            <a:avLst/>
          </a:prstGeom>
        </p:spPr>
        <p:txBody>
          <a:bodyPr vert="horz" lIns="91440" tIns="45720" rIns="91440" bIns="45720" rtlCol="0" anchor="ctr"/>
          <a:lstStyle>
            <a:lvl1pPr algn="r">
              <a:defRPr sz="900">
                <a:solidFill>
                  <a:srgbClr val="000000"/>
                </a:solidFill>
              </a:defRPr>
            </a:lvl1pPr>
          </a:lstStyle>
          <a:p>
            <a:fld id="{F9BE6549-90FB-4E0E-8C54-0640FEBC787D}" type="slidenum">
              <a:rPr lang="en-US" smtClean="0"/>
              <a:pPr/>
              <a:t>‹#›</a:t>
            </a:fld>
            <a:endParaRPr lang="en-US" dirty="0"/>
          </a:p>
        </p:txBody>
      </p:sp>
    </p:spTree>
    <p:extLst>
      <p:ext uri="{BB962C8B-B14F-4D97-AF65-F5344CB8AC3E}">
        <p14:creationId xmlns:p14="http://schemas.microsoft.com/office/powerpoint/2010/main" val="2449290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557212" y="966789"/>
            <a:ext cx="8034338" cy="288226"/>
          </a:xfrm>
        </p:spPr>
        <p:txBody>
          <a:bodyPr/>
          <a:lstStyle>
            <a:lvl1pPr>
              <a:defRPr sz="1800" baseline="0"/>
            </a:lvl1pPr>
          </a:lstStyle>
          <a:p>
            <a:pPr lvl="0"/>
            <a:endParaRPr lang="en-IN" dirty="0"/>
          </a:p>
        </p:txBody>
      </p:sp>
      <p:sp>
        <p:nvSpPr>
          <p:cNvPr id="9" name="Content Placeholder 8">
            <a:extLst>
              <a:ext uri="{FF2B5EF4-FFF2-40B4-BE49-F238E27FC236}">
                <a16:creationId xmlns:a16="http://schemas.microsoft.com/office/drawing/2014/main" id="{ABFF14C2-479E-4420-AF87-35E003BD6336}"/>
              </a:ext>
            </a:extLst>
          </p:cNvPr>
          <p:cNvSpPr>
            <a:spLocks noGrp="1"/>
          </p:cNvSpPr>
          <p:nvPr>
            <p:ph sz="quarter" idx="17"/>
          </p:nvPr>
        </p:nvSpPr>
        <p:spPr>
          <a:xfrm>
            <a:off x="557212" y="1371696"/>
            <a:ext cx="8034338" cy="267034"/>
          </a:xfrm>
        </p:spPr>
        <p:txBody>
          <a:bodyPr/>
          <a:lstStyle>
            <a:lvl1pPr>
              <a:defRPr sz="1800" baseline="0"/>
            </a:lvl1pPr>
          </a:lstStyle>
          <a:p>
            <a:pPr lvl="0"/>
            <a:endParaRPr lang="en-IN" dirty="0"/>
          </a:p>
        </p:txBody>
      </p:sp>
      <p:sp>
        <p:nvSpPr>
          <p:cNvPr id="6" name="Content Placeholder 5">
            <a:extLst>
              <a:ext uri="{FF2B5EF4-FFF2-40B4-BE49-F238E27FC236}">
                <a16:creationId xmlns:a16="http://schemas.microsoft.com/office/drawing/2014/main" id="{F2FECFAB-679B-4A2F-876D-E2D9D597BFC4}"/>
              </a:ext>
            </a:extLst>
          </p:cNvPr>
          <p:cNvSpPr>
            <a:spLocks noGrp="1"/>
          </p:cNvSpPr>
          <p:nvPr>
            <p:ph sz="quarter" idx="18"/>
          </p:nvPr>
        </p:nvSpPr>
        <p:spPr>
          <a:xfrm>
            <a:off x="557213" y="1687069"/>
            <a:ext cx="8034338" cy="288226"/>
          </a:xfrm>
        </p:spPr>
        <p:txBody>
          <a:bodyPr/>
          <a:lstStyle>
            <a:lvl1pPr>
              <a:defRPr sz="1800" baseline="0"/>
            </a:lvl1pPr>
          </a:lstStyle>
          <a:p>
            <a:pPr lvl="0"/>
            <a:endParaRPr lang="en-IN" dirty="0"/>
          </a:p>
        </p:txBody>
      </p:sp>
      <p:sp>
        <p:nvSpPr>
          <p:cNvPr id="10" name="Content Placeholder 9">
            <a:extLst>
              <a:ext uri="{FF2B5EF4-FFF2-40B4-BE49-F238E27FC236}">
                <a16:creationId xmlns:a16="http://schemas.microsoft.com/office/drawing/2014/main" id="{EBE7468E-D182-49AC-A887-D75B22258C3F}"/>
              </a:ext>
            </a:extLst>
          </p:cNvPr>
          <p:cNvSpPr>
            <a:spLocks noGrp="1"/>
          </p:cNvSpPr>
          <p:nvPr>
            <p:ph sz="quarter" idx="19"/>
          </p:nvPr>
        </p:nvSpPr>
        <p:spPr>
          <a:xfrm>
            <a:off x="557213" y="2070785"/>
            <a:ext cx="8034338" cy="336564"/>
          </a:xfrm>
        </p:spPr>
        <p:txBody>
          <a:bodyPr/>
          <a:lstStyle>
            <a:lvl1pPr>
              <a:defRPr sz="1800" baseline="0"/>
            </a:lvl1pPr>
          </a:lstStyle>
          <a:p>
            <a:pPr lvl="0"/>
            <a:endParaRPr lang="en-IN" dirty="0"/>
          </a:p>
        </p:txBody>
      </p:sp>
      <p:sp>
        <p:nvSpPr>
          <p:cNvPr id="12" name="Content Placeholder 11">
            <a:extLst>
              <a:ext uri="{FF2B5EF4-FFF2-40B4-BE49-F238E27FC236}">
                <a16:creationId xmlns:a16="http://schemas.microsoft.com/office/drawing/2014/main" id="{030D84A3-4704-44DF-BF1A-8DCA7B7BDB26}"/>
              </a:ext>
            </a:extLst>
          </p:cNvPr>
          <p:cNvSpPr>
            <a:spLocks noGrp="1"/>
          </p:cNvSpPr>
          <p:nvPr>
            <p:ph sz="quarter" idx="20"/>
          </p:nvPr>
        </p:nvSpPr>
        <p:spPr>
          <a:xfrm>
            <a:off x="557213" y="2502841"/>
            <a:ext cx="8029575" cy="311624"/>
          </a:xfrm>
        </p:spPr>
        <p:txBody>
          <a:bodyPr/>
          <a:lstStyle>
            <a:lvl1pPr>
              <a:defRPr sz="1800" baseline="0"/>
            </a:lvl1pPr>
          </a:lstStyle>
          <a:p>
            <a:pPr lvl="0"/>
            <a:endParaRPr lang="en-IN" dirty="0"/>
          </a:p>
        </p:txBody>
      </p:sp>
      <p:sp>
        <p:nvSpPr>
          <p:cNvPr id="7" name="Content Placeholder 6">
            <a:extLst>
              <a:ext uri="{FF2B5EF4-FFF2-40B4-BE49-F238E27FC236}">
                <a16:creationId xmlns:a16="http://schemas.microsoft.com/office/drawing/2014/main" id="{2C4504C2-71B0-4660-9A2B-EB3E1DD7938E}"/>
              </a:ext>
            </a:extLst>
          </p:cNvPr>
          <p:cNvSpPr>
            <a:spLocks noGrp="1"/>
          </p:cNvSpPr>
          <p:nvPr>
            <p:ph sz="quarter" idx="21"/>
          </p:nvPr>
        </p:nvSpPr>
        <p:spPr>
          <a:xfrm>
            <a:off x="557212" y="2867026"/>
            <a:ext cx="8034338" cy="311624"/>
          </a:xfrm>
        </p:spPr>
        <p:txBody>
          <a:bodyPr/>
          <a:lstStyle>
            <a:lvl1pPr>
              <a:defRPr sz="1800" baseline="0"/>
            </a:lvl1pPr>
          </a:lstStyle>
          <a:p>
            <a:pPr lvl="0"/>
            <a:endParaRPr lang="en-IN" dirty="0"/>
          </a:p>
        </p:txBody>
      </p:sp>
      <p:sp>
        <p:nvSpPr>
          <p:cNvPr id="13" name="Content Placeholder 12">
            <a:extLst>
              <a:ext uri="{FF2B5EF4-FFF2-40B4-BE49-F238E27FC236}">
                <a16:creationId xmlns:a16="http://schemas.microsoft.com/office/drawing/2014/main" id="{09AD69C0-5A42-4E9E-979B-4D1EBFB2BD98}"/>
              </a:ext>
            </a:extLst>
          </p:cNvPr>
          <p:cNvSpPr>
            <a:spLocks noGrp="1"/>
          </p:cNvSpPr>
          <p:nvPr>
            <p:ph sz="quarter" idx="22"/>
          </p:nvPr>
        </p:nvSpPr>
        <p:spPr>
          <a:xfrm>
            <a:off x="557213" y="3278268"/>
            <a:ext cx="8029575" cy="335899"/>
          </a:xfrm>
        </p:spPr>
        <p:txBody>
          <a:bodyPr/>
          <a:lstStyle>
            <a:lvl1pPr>
              <a:defRPr sz="1800" baseline="0"/>
            </a:lvl1pPr>
          </a:lstStyle>
          <a:p>
            <a:pPr lvl="0"/>
            <a:endParaRPr lang="en-IN" dirty="0"/>
          </a:p>
        </p:txBody>
      </p:sp>
      <p:sp>
        <p:nvSpPr>
          <p:cNvPr id="15" name="Content Placeholder 14">
            <a:extLst>
              <a:ext uri="{FF2B5EF4-FFF2-40B4-BE49-F238E27FC236}">
                <a16:creationId xmlns:a16="http://schemas.microsoft.com/office/drawing/2014/main" id="{71E92654-65B9-4FF2-A707-C48D724DE77B}"/>
              </a:ext>
            </a:extLst>
          </p:cNvPr>
          <p:cNvSpPr>
            <a:spLocks noGrp="1"/>
          </p:cNvSpPr>
          <p:nvPr>
            <p:ph sz="quarter" idx="23"/>
          </p:nvPr>
        </p:nvSpPr>
        <p:spPr>
          <a:xfrm>
            <a:off x="557213" y="3689985"/>
            <a:ext cx="8029575" cy="378619"/>
          </a:xfrm>
        </p:spPr>
        <p:txBody>
          <a:bodyPr/>
          <a:lstStyle>
            <a:lvl1pPr>
              <a:defRPr sz="1800" baseline="0"/>
            </a:lvl1pPr>
          </a:lstStyle>
          <a:p>
            <a:pPr lvl="0"/>
            <a:endParaRPr lang="en-IN" dirty="0"/>
          </a:p>
        </p:txBody>
      </p:sp>
      <p:sp>
        <p:nvSpPr>
          <p:cNvPr id="17" name="Content Placeholder 16">
            <a:extLst>
              <a:ext uri="{FF2B5EF4-FFF2-40B4-BE49-F238E27FC236}">
                <a16:creationId xmlns:a16="http://schemas.microsoft.com/office/drawing/2014/main" id="{76920D2B-0ADC-497D-847E-7963CD40CF40}"/>
              </a:ext>
            </a:extLst>
          </p:cNvPr>
          <p:cNvSpPr>
            <a:spLocks noGrp="1"/>
          </p:cNvSpPr>
          <p:nvPr>
            <p:ph sz="quarter" idx="24"/>
          </p:nvPr>
        </p:nvSpPr>
        <p:spPr>
          <a:xfrm>
            <a:off x="557213" y="4135041"/>
            <a:ext cx="8029575" cy="378619"/>
          </a:xfrm>
        </p:spPr>
        <p:txBody>
          <a:bodyPr/>
          <a:lstStyle>
            <a:lvl1pPr>
              <a:defRPr sz="1800" baseline="0"/>
            </a:lvl1pPr>
          </a:lstStyle>
          <a:p>
            <a:pPr lvl="0"/>
            <a:endParaRPr lang="en-IN" dirty="0"/>
          </a:p>
        </p:txBody>
      </p:sp>
      <p:sp>
        <p:nvSpPr>
          <p:cNvPr id="5" name="Footer"/>
          <p:cNvSpPr txBox="1"/>
          <p:nvPr userDrawn="1"/>
        </p:nvSpPr>
        <p:spPr>
          <a:xfrm>
            <a:off x="2255900" y="4777100"/>
            <a:ext cx="6335440" cy="323165"/>
          </a:xfrm>
          <a:prstGeom prst="rect">
            <a:avLst/>
          </a:prstGeom>
          <a:noFill/>
          <a:effectLst/>
        </p:spPr>
        <p:txBody>
          <a:bodyPr wrap="square" lIns="0" tIns="0" rIns="0" rtlCol="0" anchor="b">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4A78"/>
                </a:solidFill>
                <a:effectLst/>
                <a:uLnTx/>
                <a:uFillTx/>
                <a:latin typeface="arial" charset="0"/>
                <a:ea typeface="+mn-ea"/>
                <a:cs typeface="+mn-cs"/>
              </a:rPr>
              <a:t>Guffey/Loewy, Business Communication: Process and Product, 9</a:t>
            </a:r>
            <a:r>
              <a:rPr kumimoji="0" lang="en-IN" sz="9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IN" sz="900" b="0" i="0" u="none" strike="noStrike" kern="1200" cap="none" spc="0" normalizeH="0" baseline="0" noProof="0" dirty="0">
                <a:ln>
                  <a:noFill/>
                </a:ln>
                <a:solidFill>
                  <a:srgbClr val="004A78"/>
                </a:solidFill>
                <a:effectLst/>
                <a:uLnTx/>
                <a:uFillTx/>
                <a:latin typeface="arial" charset="0"/>
                <a:ea typeface="+mn-ea"/>
                <a:cs typeface="+mn-cs"/>
              </a:rPr>
              <a:t> Edition. © 2018 Cengage. All Rights Reserved. May not be scanned, copied or duplicated, or posted to a publicly accessible website, in whole or in part.</a:t>
            </a:r>
          </a:p>
        </p:txBody>
      </p:sp>
      <p:sp>
        <p:nvSpPr>
          <p:cNvPr id="8" name="Slide Number Placeholder 2">
            <a:extLst>
              <a:ext uri="{FF2B5EF4-FFF2-40B4-BE49-F238E27FC236}">
                <a16:creationId xmlns:a16="http://schemas.microsoft.com/office/drawing/2014/main" id="{5D5206A6-5C7B-4398-9EA4-E429539B0C14}"/>
              </a:ext>
            </a:extLst>
          </p:cNvPr>
          <p:cNvSpPr>
            <a:spLocks noGrp="1"/>
          </p:cNvSpPr>
          <p:nvPr>
            <p:ph type="sldNum" sz="quarter" idx="4"/>
          </p:nvPr>
        </p:nvSpPr>
        <p:spPr>
          <a:xfrm>
            <a:off x="8614489" y="4767263"/>
            <a:ext cx="369725" cy="273844"/>
          </a:xfrm>
          <a:prstGeom prst="rect">
            <a:avLst/>
          </a:prstGeom>
        </p:spPr>
        <p:txBody>
          <a:bodyPr vert="horz" lIns="91440" tIns="45720" rIns="91440" bIns="45720" rtlCol="0" anchor="ctr"/>
          <a:lstStyle>
            <a:lvl1pPr algn="r">
              <a:defRPr sz="900">
                <a:solidFill>
                  <a:srgbClr val="000000"/>
                </a:solidFill>
              </a:defRPr>
            </a:lvl1pPr>
          </a:lstStyle>
          <a:p>
            <a:fld id="{F9BE6549-90FB-4E0E-8C54-0640FEBC787D}" type="slidenum">
              <a:rPr lang="en-US" smtClean="0"/>
              <a:pPr/>
              <a:t>‹#›</a:t>
            </a:fld>
            <a:endParaRPr lang="en-US" dirty="0"/>
          </a:p>
        </p:txBody>
      </p:sp>
    </p:spTree>
    <p:extLst>
      <p:ext uri="{BB962C8B-B14F-4D97-AF65-F5344CB8AC3E}">
        <p14:creationId xmlns:p14="http://schemas.microsoft.com/office/powerpoint/2010/main" val="748022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557212" y="966789"/>
            <a:ext cx="3915842" cy="288226"/>
          </a:xfrm>
        </p:spPr>
        <p:txBody>
          <a:bodyPr/>
          <a:lstStyle>
            <a:lvl1pPr>
              <a:defRPr sz="1800" baseline="0"/>
            </a:lvl1pPr>
          </a:lstStyle>
          <a:p>
            <a:pPr lvl="0"/>
            <a:endParaRPr lang="en-IN" dirty="0"/>
          </a:p>
        </p:txBody>
      </p:sp>
      <p:sp>
        <p:nvSpPr>
          <p:cNvPr id="9" name="Content Placeholder 8">
            <a:extLst>
              <a:ext uri="{FF2B5EF4-FFF2-40B4-BE49-F238E27FC236}">
                <a16:creationId xmlns:a16="http://schemas.microsoft.com/office/drawing/2014/main" id="{ABFF14C2-479E-4420-AF87-35E003BD6336}"/>
              </a:ext>
            </a:extLst>
          </p:cNvPr>
          <p:cNvSpPr>
            <a:spLocks noGrp="1"/>
          </p:cNvSpPr>
          <p:nvPr>
            <p:ph sz="quarter" idx="17"/>
          </p:nvPr>
        </p:nvSpPr>
        <p:spPr>
          <a:xfrm>
            <a:off x="4572000" y="966789"/>
            <a:ext cx="4019550" cy="311624"/>
          </a:xfrm>
        </p:spPr>
        <p:txBody>
          <a:bodyPr/>
          <a:lstStyle>
            <a:lvl1pPr>
              <a:defRPr sz="1800" baseline="0"/>
            </a:lvl1pPr>
          </a:lstStyle>
          <a:p>
            <a:pPr lvl="0"/>
            <a:endParaRPr lang="en-IN" dirty="0"/>
          </a:p>
        </p:txBody>
      </p:sp>
      <p:sp>
        <p:nvSpPr>
          <p:cNvPr id="16" name="Content Placeholder 15">
            <a:extLst>
              <a:ext uri="{FF2B5EF4-FFF2-40B4-BE49-F238E27FC236}">
                <a16:creationId xmlns:a16="http://schemas.microsoft.com/office/drawing/2014/main" id="{02097F86-40CD-4448-AC8E-D59F70EB1ACC}"/>
              </a:ext>
            </a:extLst>
          </p:cNvPr>
          <p:cNvSpPr>
            <a:spLocks noGrp="1"/>
          </p:cNvSpPr>
          <p:nvPr>
            <p:ph sz="quarter" idx="18"/>
          </p:nvPr>
        </p:nvSpPr>
        <p:spPr>
          <a:xfrm>
            <a:off x="557213" y="1371600"/>
            <a:ext cx="3915966" cy="311944"/>
          </a:xfrm>
        </p:spPr>
        <p:txBody>
          <a:bodyPr/>
          <a:lstStyle>
            <a:lvl1pPr>
              <a:defRPr sz="1800" baseline="0"/>
            </a:lvl1pPr>
          </a:lstStyle>
          <a:p>
            <a:pPr lvl="0"/>
            <a:endParaRPr lang="en-IN" dirty="0"/>
          </a:p>
        </p:txBody>
      </p:sp>
      <p:sp>
        <p:nvSpPr>
          <p:cNvPr id="19" name="Content Placeholder 18">
            <a:extLst>
              <a:ext uri="{FF2B5EF4-FFF2-40B4-BE49-F238E27FC236}">
                <a16:creationId xmlns:a16="http://schemas.microsoft.com/office/drawing/2014/main" id="{9BE1E108-BCA7-4AB3-BAC1-38AAFDD753B9}"/>
              </a:ext>
            </a:extLst>
          </p:cNvPr>
          <p:cNvSpPr>
            <a:spLocks noGrp="1"/>
          </p:cNvSpPr>
          <p:nvPr>
            <p:ph sz="quarter" idx="19"/>
          </p:nvPr>
        </p:nvSpPr>
        <p:spPr>
          <a:xfrm>
            <a:off x="4572000" y="1371600"/>
            <a:ext cx="4014788" cy="311944"/>
          </a:xfrm>
        </p:spPr>
        <p:txBody>
          <a:bodyPr/>
          <a:lstStyle>
            <a:lvl1pPr>
              <a:defRPr sz="1800" baseline="0"/>
            </a:lvl1pPr>
          </a:lstStyle>
          <a:p>
            <a:pPr lvl="0"/>
            <a:endParaRPr lang="en-IN" dirty="0"/>
          </a:p>
        </p:txBody>
      </p:sp>
      <p:sp>
        <p:nvSpPr>
          <p:cNvPr id="21" name="Content Placeholder 20">
            <a:extLst>
              <a:ext uri="{FF2B5EF4-FFF2-40B4-BE49-F238E27FC236}">
                <a16:creationId xmlns:a16="http://schemas.microsoft.com/office/drawing/2014/main" id="{2D17D021-EE4C-4372-B8F6-E4ECB22129A3}"/>
              </a:ext>
            </a:extLst>
          </p:cNvPr>
          <p:cNvSpPr>
            <a:spLocks noGrp="1"/>
          </p:cNvSpPr>
          <p:nvPr>
            <p:ph sz="quarter" idx="20"/>
          </p:nvPr>
        </p:nvSpPr>
        <p:spPr>
          <a:xfrm>
            <a:off x="557213" y="1798154"/>
            <a:ext cx="3915966" cy="256821"/>
          </a:xfrm>
        </p:spPr>
        <p:txBody>
          <a:bodyPr/>
          <a:lstStyle>
            <a:lvl1pPr>
              <a:defRPr sz="1800" baseline="0"/>
            </a:lvl1pPr>
          </a:lstStyle>
          <a:p>
            <a:pPr lvl="0"/>
            <a:endParaRPr lang="en-IN" dirty="0"/>
          </a:p>
        </p:txBody>
      </p:sp>
      <p:sp>
        <p:nvSpPr>
          <p:cNvPr id="23" name="Content Placeholder 22">
            <a:extLst>
              <a:ext uri="{FF2B5EF4-FFF2-40B4-BE49-F238E27FC236}">
                <a16:creationId xmlns:a16="http://schemas.microsoft.com/office/drawing/2014/main" id="{06FE11CD-3251-42B7-A87A-BA35B0D83187}"/>
              </a:ext>
            </a:extLst>
          </p:cNvPr>
          <p:cNvSpPr>
            <a:spLocks noGrp="1"/>
          </p:cNvSpPr>
          <p:nvPr>
            <p:ph sz="quarter" idx="21"/>
          </p:nvPr>
        </p:nvSpPr>
        <p:spPr>
          <a:xfrm>
            <a:off x="4572000" y="1790681"/>
            <a:ext cx="4014788" cy="264294"/>
          </a:xfrm>
        </p:spPr>
        <p:txBody>
          <a:bodyPr/>
          <a:lstStyle>
            <a:lvl1pPr>
              <a:defRPr sz="1800" baseline="0"/>
            </a:lvl1pPr>
          </a:lstStyle>
          <a:p>
            <a:pPr lvl="0"/>
            <a:endParaRPr lang="en-IN" dirty="0"/>
          </a:p>
        </p:txBody>
      </p:sp>
      <p:sp>
        <p:nvSpPr>
          <p:cNvPr id="25" name="Content Placeholder 24">
            <a:extLst>
              <a:ext uri="{FF2B5EF4-FFF2-40B4-BE49-F238E27FC236}">
                <a16:creationId xmlns:a16="http://schemas.microsoft.com/office/drawing/2014/main" id="{ECA03B5F-3C5D-4A37-9C8B-79B3376C5BB0}"/>
              </a:ext>
            </a:extLst>
          </p:cNvPr>
          <p:cNvSpPr>
            <a:spLocks noGrp="1"/>
          </p:cNvSpPr>
          <p:nvPr>
            <p:ph sz="quarter" idx="22"/>
          </p:nvPr>
        </p:nvSpPr>
        <p:spPr>
          <a:xfrm>
            <a:off x="557213" y="2157714"/>
            <a:ext cx="3915966" cy="282503"/>
          </a:xfrm>
        </p:spPr>
        <p:txBody>
          <a:bodyPr/>
          <a:lstStyle>
            <a:lvl1pPr>
              <a:defRPr sz="1800" baseline="0"/>
            </a:lvl1pPr>
          </a:lstStyle>
          <a:p>
            <a:pPr lvl="0"/>
            <a:endParaRPr lang="en-IN" dirty="0"/>
          </a:p>
        </p:txBody>
      </p:sp>
      <p:sp>
        <p:nvSpPr>
          <p:cNvPr id="27" name="Content Placeholder 26">
            <a:extLst>
              <a:ext uri="{FF2B5EF4-FFF2-40B4-BE49-F238E27FC236}">
                <a16:creationId xmlns:a16="http://schemas.microsoft.com/office/drawing/2014/main" id="{728BCE88-FF6F-41C6-A246-7C5409F7024E}"/>
              </a:ext>
            </a:extLst>
          </p:cNvPr>
          <p:cNvSpPr>
            <a:spLocks noGrp="1"/>
          </p:cNvSpPr>
          <p:nvPr>
            <p:ph sz="quarter" idx="23"/>
          </p:nvPr>
        </p:nvSpPr>
        <p:spPr>
          <a:xfrm>
            <a:off x="4572000" y="2157413"/>
            <a:ext cx="4014788" cy="311944"/>
          </a:xfrm>
        </p:spPr>
        <p:txBody>
          <a:bodyPr/>
          <a:lstStyle>
            <a:lvl1pPr>
              <a:defRPr sz="1800" baseline="0"/>
            </a:lvl1pPr>
          </a:lstStyle>
          <a:p>
            <a:pPr lvl="0"/>
            <a:endParaRPr lang="en-IN" dirty="0"/>
          </a:p>
        </p:txBody>
      </p:sp>
      <p:sp>
        <p:nvSpPr>
          <p:cNvPr id="29" name="Content Placeholder 28">
            <a:extLst>
              <a:ext uri="{FF2B5EF4-FFF2-40B4-BE49-F238E27FC236}">
                <a16:creationId xmlns:a16="http://schemas.microsoft.com/office/drawing/2014/main" id="{283A70AB-798A-44AE-8972-580501B9ED9A}"/>
              </a:ext>
            </a:extLst>
          </p:cNvPr>
          <p:cNvSpPr>
            <a:spLocks noGrp="1"/>
          </p:cNvSpPr>
          <p:nvPr>
            <p:ph sz="quarter" idx="24"/>
          </p:nvPr>
        </p:nvSpPr>
        <p:spPr>
          <a:xfrm>
            <a:off x="557213" y="2571750"/>
            <a:ext cx="3915966" cy="311944"/>
          </a:xfrm>
        </p:spPr>
        <p:txBody>
          <a:bodyPr/>
          <a:lstStyle>
            <a:lvl1pPr>
              <a:defRPr sz="1800" baseline="0"/>
            </a:lvl1pPr>
          </a:lstStyle>
          <a:p>
            <a:pPr lvl="0"/>
            <a:endParaRPr lang="en-IN" dirty="0"/>
          </a:p>
        </p:txBody>
      </p:sp>
      <p:sp>
        <p:nvSpPr>
          <p:cNvPr id="31" name="Content Placeholder 30">
            <a:extLst>
              <a:ext uri="{FF2B5EF4-FFF2-40B4-BE49-F238E27FC236}">
                <a16:creationId xmlns:a16="http://schemas.microsoft.com/office/drawing/2014/main" id="{8CA7232B-158B-4727-B5B8-D1EE33E39271}"/>
              </a:ext>
            </a:extLst>
          </p:cNvPr>
          <p:cNvSpPr>
            <a:spLocks noGrp="1"/>
          </p:cNvSpPr>
          <p:nvPr>
            <p:ph sz="quarter" idx="25"/>
          </p:nvPr>
        </p:nvSpPr>
        <p:spPr>
          <a:xfrm>
            <a:off x="4572000" y="2571750"/>
            <a:ext cx="4014788" cy="311944"/>
          </a:xfrm>
        </p:spPr>
        <p:txBody>
          <a:bodyPr/>
          <a:lstStyle>
            <a:lvl1pPr>
              <a:defRPr sz="1800" baseline="0"/>
            </a:lvl1pPr>
          </a:lstStyle>
          <a:p>
            <a:pPr lvl="0"/>
            <a:endParaRPr lang="en-IN" dirty="0"/>
          </a:p>
        </p:txBody>
      </p:sp>
      <p:sp>
        <p:nvSpPr>
          <p:cNvPr id="33" name="Content Placeholder 32">
            <a:extLst>
              <a:ext uri="{FF2B5EF4-FFF2-40B4-BE49-F238E27FC236}">
                <a16:creationId xmlns:a16="http://schemas.microsoft.com/office/drawing/2014/main" id="{AA2C9E1B-CFD7-4CC9-9CF0-71D3D5783112}"/>
              </a:ext>
            </a:extLst>
          </p:cNvPr>
          <p:cNvSpPr>
            <a:spLocks noGrp="1"/>
          </p:cNvSpPr>
          <p:nvPr>
            <p:ph sz="quarter" idx="26"/>
          </p:nvPr>
        </p:nvSpPr>
        <p:spPr>
          <a:xfrm>
            <a:off x="557213" y="2968229"/>
            <a:ext cx="3915966" cy="311944"/>
          </a:xfrm>
        </p:spPr>
        <p:txBody>
          <a:bodyPr/>
          <a:lstStyle>
            <a:lvl1pPr>
              <a:defRPr sz="1800" baseline="0"/>
            </a:lvl1pPr>
          </a:lstStyle>
          <a:p>
            <a:pPr lvl="0"/>
            <a:endParaRPr lang="en-IN" dirty="0"/>
          </a:p>
        </p:txBody>
      </p:sp>
      <p:sp>
        <p:nvSpPr>
          <p:cNvPr id="35" name="Content Placeholder 34">
            <a:extLst>
              <a:ext uri="{FF2B5EF4-FFF2-40B4-BE49-F238E27FC236}">
                <a16:creationId xmlns:a16="http://schemas.microsoft.com/office/drawing/2014/main" id="{06D62647-A3A9-4B28-B9E4-B08F1F35E575}"/>
              </a:ext>
            </a:extLst>
          </p:cNvPr>
          <p:cNvSpPr>
            <a:spLocks noGrp="1"/>
          </p:cNvSpPr>
          <p:nvPr>
            <p:ph sz="quarter" idx="27"/>
          </p:nvPr>
        </p:nvSpPr>
        <p:spPr>
          <a:xfrm>
            <a:off x="4572000" y="2968229"/>
            <a:ext cx="4014788" cy="311944"/>
          </a:xfrm>
        </p:spPr>
        <p:txBody>
          <a:bodyPr/>
          <a:lstStyle>
            <a:lvl1pPr>
              <a:defRPr sz="1800" baseline="0"/>
            </a:lvl1pPr>
          </a:lstStyle>
          <a:p>
            <a:pPr lvl="0"/>
            <a:endParaRPr lang="en-IN" dirty="0"/>
          </a:p>
        </p:txBody>
      </p:sp>
      <p:sp>
        <p:nvSpPr>
          <p:cNvPr id="37" name="Content Placeholder 36">
            <a:extLst>
              <a:ext uri="{FF2B5EF4-FFF2-40B4-BE49-F238E27FC236}">
                <a16:creationId xmlns:a16="http://schemas.microsoft.com/office/drawing/2014/main" id="{D2BE6889-F1D8-46D4-A711-40EC340425BC}"/>
              </a:ext>
            </a:extLst>
          </p:cNvPr>
          <p:cNvSpPr>
            <a:spLocks noGrp="1"/>
          </p:cNvSpPr>
          <p:nvPr>
            <p:ph sz="quarter" idx="28"/>
          </p:nvPr>
        </p:nvSpPr>
        <p:spPr>
          <a:xfrm>
            <a:off x="557213" y="3397253"/>
            <a:ext cx="3915966" cy="294409"/>
          </a:xfrm>
        </p:spPr>
        <p:txBody>
          <a:bodyPr/>
          <a:lstStyle>
            <a:lvl1pPr>
              <a:defRPr sz="1800" baseline="0"/>
            </a:lvl1pPr>
          </a:lstStyle>
          <a:p>
            <a:pPr lvl="0"/>
            <a:endParaRPr lang="en-IN" dirty="0"/>
          </a:p>
        </p:txBody>
      </p:sp>
      <p:sp>
        <p:nvSpPr>
          <p:cNvPr id="39" name="Content Placeholder 38">
            <a:extLst>
              <a:ext uri="{FF2B5EF4-FFF2-40B4-BE49-F238E27FC236}">
                <a16:creationId xmlns:a16="http://schemas.microsoft.com/office/drawing/2014/main" id="{EDE2C57A-B50B-4A05-9466-BE45DA71BFD8}"/>
              </a:ext>
            </a:extLst>
          </p:cNvPr>
          <p:cNvSpPr>
            <a:spLocks noGrp="1"/>
          </p:cNvSpPr>
          <p:nvPr>
            <p:ph sz="quarter" idx="29"/>
          </p:nvPr>
        </p:nvSpPr>
        <p:spPr>
          <a:xfrm>
            <a:off x="4572000" y="3380185"/>
            <a:ext cx="4042172" cy="311944"/>
          </a:xfrm>
        </p:spPr>
        <p:txBody>
          <a:bodyPr/>
          <a:lstStyle>
            <a:lvl1pPr>
              <a:defRPr sz="1800" baseline="0"/>
            </a:lvl1pPr>
          </a:lstStyle>
          <a:p>
            <a:pPr lvl="0"/>
            <a:endParaRPr lang="en-IN" dirty="0"/>
          </a:p>
        </p:txBody>
      </p:sp>
      <p:sp>
        <p:nvSpPr>
          <p:cNvPr id="41" name="Content Placeholder 40">
            <a:extLst>
              <a:ext uri="{FF2B5EF4-FFF2-40B4-BE49-F238E27FC236}">
                <a16:creationId xmlns:a16="http://schemas.microsoft.com/office/drawing/2014/main" id="{B5446256-94E0-4FE7-9A17-547983972B07}"/>
              </a:ext>
            </a:extLst>
          </p:cNvPr>
          <p:cNvSpPr>
            <a:spLocks noGrp="1"/>
          </p:cNvSpPr>
          <p:nvPr>
            <p:ph sz="quarter" idx="30"/>
          </p:nvPr>
        </p:nvSpPr>
        <p:spPr>
          <a:xfrm>
            <a:off x="557213" y="3796904"/>
            <a:ext cx="3915966" cy="295275"/>
          </a:xfrm>
        </p:spPr>
        <p:txBody>
          <a:bodyPr/>
          <a:lstStyle>
            <a:lvl1pPr>
              <a:defRPr sz="1800" baseline="0"/>
            </a:lvl1pPr>
          </a:lstStyle>
          <a:p>
            <a:pPr lvl="0"/>
            <a:endParaRPr lang="en-IN" dirty="0"/>
          </a:p>
        </p:txBody>
      </p:sp>
      <p:sp>
        <p:nvSpPr>
          <p:cNvPr id="43" name="Content Placeholder 42">
            <a:extLst>
              <a:ext uri="{FF2B5EF4-FFF2-40B4-BE49-F238E27FC236}">
                <a16:creationId xmlns:a16="http://schemas.microsoft.com/office/drawing/2014/main" id="{F47EA68F-E2B2-4AA6-95E2-D0D53F8ADE30}"/>
              </a:ext>
            </a:extLst>
          </p:cNvPr>
          <p:cNvSpPr>
            <a:spLocks noGrp="1"/>
          </p:cNvSpPr>
          <p:nvPr>
            <p:ph sz="quarter" idx="31"/>
          </p:nvPr>
        </p:nvSpPr>
        <p:spPr>
          <a:xfrm>
            <a:off x="4572000" y="3796904"/>
            <a:ext cx="4014788" cy="295275"/>
          </a:xfrm>
        </p:spPr>
        <p:txBody>
          <a:bodyPr/>
          <a:lstStyle>
            <a:lvl1pPr>
              <a:defRPr sz="1800" baseline="0"/>
            </a:lvl1pPr>
          </a:lstStyle>
          <a:p>
            <a:pPr lvl="0"/>
            <a:endParaRPr lang="en-IN" dirty="0"/>
          </a:p>
        </p:txBody>
      </p:sp>
      <p:sp>
        <p:nvSpPr>
          <p:cNvPr id="45" name="Content Placeholder 44">
            <a:extLst>
              <a:ext uri="{FF2B5EF4-FFF2-40B4-BE49-F238E27FC236}">
                <a16:creationId xmlns:a16="http://schemas.microsoft.com/office/drawing/2014/main" id="{969CA895-02E0-4579-802F-1B4281AE43E0}"/>
              </a:ext>
            </a:extLst>
          </p:cNvPr>
          <p:cNvSpPr>
            <a:spLocks noGrp="1"/>
          </p:cNvSpPr>
          <p:nvPr>
            <p:ph sz="quarter" idx="32"/>
          </p:nvPr>
        </p:nvSpPr>
        <p:spPr>
          <a:xfrm>
            <a:off x="557213" y="4165998"/>
            <a:ext cx="3915966" cy="311944"/>
          </a:xfrm>
        </p:spPr>
        <p:txBody>
          <a:bodyPr/>
          <a:lstStyle>
            <a:lvl1pPr>
              <a:defRPr sz="1800" baseline="0"/>
            </a:lvl1pPr>
          </a:lstStyle>
          <a:p>
            <a:pPr lvl="0"/>
            <a:endParaRPr lang="en-IN" dirty="0"/>
          </a:p>
        </p:txBody>
      </p:sp>
      <p:sp>
        <p:nvSpPr>
          <p:cNvPr id="47" name="Content Placeholder 46">
            <a:extLst>
              <a:ext uri="{FF2B5EF4-FFF2-40B4-BE49-F238E27FC236}">
                <a16:creationId xmlns:a16="http://schemas.microsoft.com/office/drawing/2014/main" id="{D6034C35-B33D-413F-A999-0338B43D27D1}"/>
              </a:ext>
            </a:extLst>
          </p:cNvPr>
          <p:cNvSpPr>
            <a:spLocks noGrp="1"/>
          </p:cNvSpPr>
          <p:nvPr>
            <p:ph sz="quarter" idx="33"/>
          </p:nvPr>
        </p:nvSpPr>
        <p:spPr>
          <a:xfrm>
            <a:off x="4572000" y="4165998"/>
            <a:ext cx="4019550" cy="311944"/>
          </a:xfrm>
        </p:spPr>
        <p:txBody>
          <a:bodyPr/>
          <a:lstStyle>
            <a:lvl1pPr>
              <a:defRPr sz="1800" baseline="0"/>
            </a:lvl1pPr>
          </a:lstStyle>
          <a:p>
            <a:pPr lvl="0"/>
            <a:endParaRPr lang="en-IN" dirty="0"/>
          </a:p>
        </p:txBody>
      </p:sp>
      <p:sp>
        <p:nvSpPr>
          <p:cNvPr id="5" name="Footer"/>
          <p:cNvSpPr txBox="1"/>
          <p:nvPr userDrawn="1"/>
        </p:nvSpPr>
        <p:spPr>
          <a:xfrm>
            <a:off x="2255900" y="4777100"/>
            <a:ext cx="6335440" cy="323165"/>
          </a:xfrm>
          <a:prstGeom prst="rect">
            <a:avLst/>
          </a:prstGeom>
          <a:noFill/>
          <a:effectLst/>
        </p:spPr>
        <p:txBody>
          <a:bodyPr wrap="square" lIns="0" tIns="0" rIns="0" rtlCol="0" anchor="b">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4A78"/>
                </a:solidFill>
                <a:effectLst/>
                <a:uLnTx/>
                <a:uFillTx/>
                <a:latin typeface="arial" charset="0"/>
                <a:ea typeface="+mn-ea"/>
                <a:cs typeface="+mn-cs"/>
              </a:rPr>
              <a:t>Guffey/Loewy, Business Communication: Process and Product, 9</a:t>
            </a:r>
            <a:r>
              <a:rPr kumimoji="0" lang="en-IN" sz="9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IN" sz="900" b="0" i="0" u="none" strike="noStrike" kern="1200" cap="none" spc="0" normalizeH="0" baseline="0" noProof="0" dirty="0">
                <a:ln>
                  <a:noFill/>
                </a:ln>
                <a:solidFill>
                  <a:srgbClr val="004A78"/>
                </a:solidFill>
                <a:effectLst/>
                <a:uLnTx/>
                <a:uFillTx/>
                <a:latin typeface="arial" charset="0"/>
                <a:ea typeface="+mn-ea"/>
                <a:cs typeface="+mn-cs"/>
              </a:rPr>
              <a:t> Edition. © 2018 Cengage. All Rights Reserved. May not be scanned, copied or duplicated, or posted to a publicly accessible website, in whole or in part.</a:t>
            </a:r>
          </a:p>
        </p:txBody>
      </p:sp>
      <p:sp>
        <p:nvSpPr>
          <p:cNvPr id="8" name="Slide Number Placeholder 2">
            <a:extLst>
              <a:ext uri="{FF2B5EF4-FFF2-40B4-BE49-F238E27FC236}">
                <a16:creationId xmlns:a16="http://schemas.microsoft.com/office/drawing/2014/main" id="{5D5206A6-5C7B-4398-9EA4-E429539B0C14}"/>
              </a:ext>
            </a:extLst>
          </p:cNvPr>
          <p:cNvSpPr>
            <a:spLocks noGrp="1"/>
          </p:cNvSpPr>
          <p:nvPr>
            <p:ph type="sldNum" sz="quarter" idx="4"/>
          </p:nvPr>
        </p:nvSpPr>
        <p:spPr>
          <a:xfrm>
            <a:off x="8614489" y="4767263"/>
            <a:ext cx="369725" cy="273844"/>
          </a:xfrm>
          <a:prstGeom prst="rect">
            <a:avLst/>
          </a:prstGeom>
        </p:spPr>
        <p:txBody>
          <a:bodyPr vert="horz" lIns="91440" tIns="45720" rIns="91440" bIns="45720" rtlCol="0" anchor="ctr"/>
          <a:lstStyle>
            <a:lvl1pPr algn="r">
              <a:defRPr sz="900">
                <a:solidFill>
                  <a:srgbClr val="000000"/>
                </a:solidFill>
              </a:defRPr>
            </a:lvl1pPr>
          </a:lstStyle>
          <a:p>
            <a:fld id="{F9BE6549-90FB-4E0E-8C54-0640FEBC787D}" type="slidenum">
              <a:rPr lang="en-US" smtClean="0"/>
              <a:pPr/>
              <a:t>‹#›</a:t>
            </a:fld>
            <a:endParaRPr lang="en-US" dirty="0"/>
          </a:p>
        </p:txBody>
      </p:sp>
    </p:spTree>
    <p:extLst>
      <p:ext uri="{BB962C8B-B14F-4D97-AF65-F5344CB8AC3E}">
        <p14:creationId xmlns:p14="http://schemas.microsoft.com/office/powerpoint/2010/main" val="821713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557681" y="968018"/>
            <a:ext cx="8033657" cy="261035"/>
          </a:xfrm>
        </p:spPr>
        <p:txBody>
          <a:bodyPr>
            <a:noAutofit/>
          </a:bodyPr>
          <a:lstStyle>
            <a:lvl1pPr marL="0" indent="0" algn="l">
              <a:buNone/>
              <a:defRPr sz="18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557680" y="1303007"/>
            <a:ext cx="8033657" cy="1097006"/>
          </a:xfrm>
        </p:spPr>
        <p:txBody>
          <a:bodyPr>
            <a:noAutofit/>
          </a:bodyPr>
          <a:lstStyle>
            <a:lvl1pPr marL="0" indent="0" algn="l">
              <a:buNone/>
              <a:defRPr sz="18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557680" y="2542296"/>
            <a:ext cx="8033657" cy="261035"/>
          </a:xfrm>
        </p:spPr>
        <p:txBody>
          <a:bodyPr>
            <a:noAutofit/>
          </a:bodyPr>
          <a:lstStyle>
            <a:lvl1pPr marL="0" indent="0" algn="l">
              <a:buNone/>
              <a:defRPr sz="18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557680" y="2892153"/>
            <a:ext cx="8033657" cy="1097006"/>
          </a:xfrm>
        </p:spPr>
        <p:txBody>
          <a:bodyPr>
            <a:noAutofit/>
          </a:bodyPr>
          <a:lstStyle>
            <a:lvl1pPr marL="0" indent="0" algn="l">
              <a:buNone/>
              <a:defRPr sz="18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0" name="Footer">
            <a:extLst>
              <a:ext uri="{FF2B5EF4-FFF2-40B4-BE49-F238E27FC236}">
                <a16:creationId xmlns:a16="http://schemas.microsoft.com/office/drawing/2014/main" id="{05A5B80C-B628-44DE-B244-A1E25A661D66}"/>
              </a:ext>
            </a:extLst>
          </p:cNvPr>
          <p:cNvSpPr txBox="1"/>
          <p:nvPr userDrawn="1"/>
        </p:nvSpPr>
        <p:spPr>
          <a:xfrm>
            <a:off x="2255900" y="4777100"/>
            <a:ext cx="6335440" cy="323165"/>
          </a:xfrm>
          <a:prstGeom prst="rect">
            <a:avLst/>
          </a:prstGeom>
          <a:noFill/>
          <a:effectLst/>
        </p:spPr>
        <p:txBody>
          <a:bodyPr wrap="square" lIns="0" tIns="0" rIns="0" rtlCol="0" anchor="b">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4A78"/>
                </a:solidFill>
                <a:effectLst/>
                <a:uLnTx/>
                <a:uFillTx/>
                <a:latin typeface="arial" charset="0"/>
                <a:ea typeface="+mn-ea"/>
                <a:cs typeface="+mn-cs"/>
              </a:rPr>
              <a:t>Guffey/Loewy, Business Communication: Process and Product, 9</a:t>
            </a:r>
            <a:r>
              <a:rPr kumimoji="0" lang="en-IN" sz="9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IN" sz="900" b="0" i="0" u="none" strike="noStrike" kern="1200" cap="none" spc="0" normalizeH="0" baseline="0" noProof="0" dirty="0">
                <a:ln>
                  <a:noFill/>
                </a:ln>
                <a:solidFill>
                  <a:srgbClr val="004A78"/>
                </a:solidFill>
                <a:effectLst/>
                <a:uLnTx/>
                <a:uFillTx/>
                <a:latin typeface="arial" charset="0"/>
                <a:ea typeface="+mn-ea"/>
                <a:cs typeface="+mn-cs"/>
              </a:rPr>
              <a:t> Edition. © 2018 Cengage. All Rights Reserved. May not be scanned, copied or duplicated, or posted to a publicly accessible website, in whole or in part.</a:t>
            </a:r>
          </a:p>
        </p:txBody>
      </p:sp>
      <p:sp>
        <p:nvSpPr>
          <p:cNvPr id="14" name="Slide Number Placeholder 2">
            <a:extLst>
              <a:ext uri="{FF2B5EF4-FFF2-40B4-BE49-F238E27FC236}">
                <a16:creationId xmlns:a16="http://schemas.microsoft.com/office/drawing/2014/main" id="{65984CF3-9073-4695-9E2F-2D86FCB64B37}"/>
              </a:ext>
            </a:extLst>
          </p:cNvPr>
          <p:cNvSpPr>
            <a:spLocks noGrp="1"/>
          </p:cNvSpPr>
          <p:nvPr>
            <p:ph type="sldNum" sz="quarter" idx="4"/>
          </p:nvPr>
        </p:nvSpPr>
        <p:spPr>
          <a:xfrm>
            <a:off x="8614489" y="4767263"/>
            <a:ext cx="369725" cy="273844"/>
          </a:xfrm>
          <a:prstGeom prst="rect">
            <a:avLst/>
          </a:prstGeom>
        </p:spPr>
        <p:txBody>
          <a:bodyPr vert="horz" lIns="91440" tIns="45720" rIns="91440" bIns="45720" rtlCol="0" anchor="ctr"/>
          <a:lstStyle>
            <a:lvl1pPr algn="r">
              <a:defRPr sz="900">
                <a:solidFill>
                  <a:srgbClr val="000000"/>
                </a:solidFill>
              </a:defRPr>
            </a:lvl1pPr>
          </a:lstStyle>
          <a:p>
            <a:fld id="{F9BE6549-90FB-4E0E-8C54-0640FEBC787D}" type="slidenum">
              <a:rPr lang="en-US" smtClean="0"/>
              <a:pPr/>
              <a:t>‹#›</a:t>
            </a:fld>
            <a:endParaRPr lang="en-US" dirty="0"/>
          </a:p>
        </p:txBody>
      </p:sp>
    </p:spTree>
    <p:extLst>
      <p:ext uri="{BB962C8B-B14F-4D97-AF65-F5344CB8AC3E}">
        <p14:creationId xmlns:p14="http://schemas.microsoft.com/office/powerpoint/2010/main" val="3796442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557682" y="1138096"/>
            <a:ext cx="3813351" cy="415498"/>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15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4" name="Text Placeholder 3"/>
          <p:cNvSpPr>
            <a:spLocks noGrp="1"/>
          </p:cNvSpPr>
          <p:nvPr>
            <p:ph type="body" sz="quarter" idx="15" hasCustomPrompt="1"/>
          </p:nvPr>
        </p:nvSpPr>
        <p:spPr>
          <a:xfrm>
            <a:off x="557682" y="1652080"/>
            <a:ext cx="3813351" cy="2965184"/>
          </a:xfrm>
        </p:spPr>
        <p:txBody>
          <a:bodyPr>
            <a:normAutofit/>
          </a:bodyPr>
          <a:lstStyle>
            <a:lvl1pPr marL="171450" indent="-171450">
              <a:buClr>
                <a:srgbClr val="004A78"/>
              </a:buClr>
              <a:buFont typeface="Arial" charset="0"/>
              <a:buChar char="•"/>
              <a:defRPr sz="1350">
                <a:solidFill>
                  <a:srgbClr val="000000"/>
                </a:solidFill>
              </a:defRPr>
            </a:lvl1pPr>
            <a:lvl2pPr marL="514350" indent="-171450">
              <a:buClr>
                <a:srgbClr val="004A78"/>
              </a:buClr>
              <a:buFont typeface="Arial" charset="0"/>
              <a:buChar char="•"/>
              <a:defRPr sz="1350">
                <a:solidFill>
                  <a:srgbClr val="000000"/>
                </a:solidFill>
              </a:defRPr>
            </a:lvl2pPr>
            <a:lvl3pPr marL="857250" indent="-171450">
              <a:buClr>
                <a:srgbClr val="004A78"/>
              </a:buClr>
              <a:buFont typeface="Arial" charset="0"/>
              <a:buChar char="•"/>
              <a:defRPr sz="1350">
                <a:solidFill>
                  <a:srgbClr val="000000"/>
                </a:solidFill>
              </a:defRPr>
            </a:lvl3pPr>
            <a:lvl4pPr marL="1200150" indent="-171450">
              <a:buClr>
                <a:srgbClr val="004A78"/>
              </a:buClr>
              <a:buFont typeface="Arial" charset="0"/>
              <a:buChar char="•"/>
              <a:defRPr sz="1350">
                <a:solidFill>
                  <a:srgbClr val="000000"/>
                </a:solidFill>
              </a:defRPr>
            </a:lvl4pPr>
            <a:lvl5pPr marL="1543050" indent="-171450">
              <a:buClr>
                <a:srgbClr val="004A78"/>
              </a:buClr>
              <a:buFont typeface="Arial" charset="0"/>
              <a:buChar char="•"/>
              <a:defRPr sz="135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4777988" y="1138096"/>
            <a:ext cx="3813351" cy="415498"/>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15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14" name="Text Placeholder 3"/>
          <p:cNvSpPr>
            <a:spLocks noGrp="1"/>
          </p:cNvSpPr>
          <p:nvPr>
            <p:ph type="body" sz="quarter" idx="18" hasCustomPrompt="1"/>
          </p:nvPr>
        </p:nvSpPr>
        <p:spPr>
          <a:xfrm>
            <a:off x="4777988" y="1652080"/>
            <a:ext cx="3813351" cy="2965184"/>
          </a:xfrm>
        </p:spPr>
        <p:txBody>
          <a:bodyPr>
            <a:normAutofit/>
          </a:bodyPr>
          <a:lstStyle>
            <a:lvl1pPr>
              <a:buClr>
                <a:srgbClr val="004A78"/>
              </a:buClr>
              <a:defRPr sz="1350">
                <a:solidFill>
                  <a:srgbClr val="000000"/>
                </a:solidFill>
              </a:defRPr>
            </a:lvl1pPr>
            <a:lvl2pPr marL="514350" indent="-171450">
              <a:buClr>
                <a:srgbClr val="004A78"/>
              </a:buClr>
              <a:buFontTx/>
              <a:buChar char="‒"/>
              <a:defRPr sz="1350">
                <a:solidFill>
                  <a:srgbClr val="000000"/>
                </a:solidFill>
              </a:defRPr>
            </a:lvl2pPr>
            <a:lvl3pPr>
              <a:buClr>
                <a:srgbClr val="004A78"/>
              </a:buClr>
              <a:defRPr sz="1350">
                <a:solidFill>
                  <a:srgbClr val="000000"/>
                </a:solidFill>
              </a:defRPr>
            </a:lvl3pPr>
            <a:lvl4pPr>
              <a:buClr>
                <a:srgbClr val="004A78"/>
              </a:buClr>
              <a:defRPr sz="1350">
                <a:solidFill>
                  <a:srgbClr val="000000"/>
                </a:solidFill>
              </a:defRPr>
            </a:lvl4pPr>
            <a:lvl5pPr>
              <a:buClr>
                <a:srgbClr val="004A78"/>
              </a:buClr>
              <a:defRPr sz="135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9" name="Footer">
            <a:extLst>
              <a:ext uri="{FF2B5EF4-FFF2-40B4-BE49-F238E27FC236}">
                <a16:creationId xmlns:a16="http://schemas.microsoft.com/office/drawing/2014/main" id="{AA3FD15F-0821-40CE-BD9D-B69EC34A40D3}"/>
              </a:ext>
            </a:extLst>
          </p:cNvPr>
          <p:cNvSpPr txBox="1"/>
          <p:nvPr userDrawn="1"/>
        </p:nvSpPr>
        <p:spPr>
          <a:xfrm>
            <a:off x="2255900" y="4777100"/>
            <a:ext cx="6335440" cy="323165"/>
          </a:xfrm>
          <a:prstGeom prst="rect">
            <a:avLst/>
          </a:prstGeom>
          <a:noFill/>
          <a:effectLst/>
        </p:spPr>
        <p:txBody>
          <a:bodyPr wrap="square" lIns="0" tIns="0" rIns="0" rtlCol="0" anchor="b">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4A78"/>
                </a:solidFill>
                <a:effectLst/>
                <a:uLnTx/>
                <a:uFillTx/>
                <a:latin typeface="arial" charset="0"/>
                <a:ea typeface="+mn-ea"/>
                <a:cs typeface="+mn-cs"/>
              </a:rPr>
              <a:t>Guffey/Loewy, Business Communication: Process and Product, 9</a:t>
            </a:r>
            <a:r>
              <a:rPr kumimoji="0" lang="en-IN" sz="9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IN" sz="900" b="0" i="0" u="none" strike="noStrike" kern="1200" cap="none" spc="0" normalizeH="0" baseline="0" noProof="0" dirty="0">
                <a:ln>
                  <a:noFill/>
                </a:ln>
                <a:solidFill>
                  <a:srgbClr val="004A78"/>
                </a:solidFill>
                <a:effectLst/>
                <a:uLnTx/>
                <a:uFillTx/>
                <a:latin typeface="arial" charset="0"/>
                <a:ea typeface="+mn-ea"/>
                <a:cs typeface="+mn-cs"/>
              </a:rPr>
              <a:t> Edition. © 2018 Cengage. All Rights Reserved. May not be scanned, copied or duplicated, or posted to a publicly accessible website, in whole or in part.</a:t>
            </a:r>
          </a:p>
        </p:txBody>
      </p:sp>
      <p:sp>
        <p:nvSpPr>
          <p:cNvPr id="13" name="Slide Number Placeholder 2">
            <a:extLst>
              <a:ext uri="{FF2B5EF4-FFF2-40B4-BE49-F238E27FC236}">
                <a16:creationId xmlns:a16="http://schemas.microsoft.com/office/drawing/2014/main" id="{708AD803-F612-440E-A36D-62C8EFD1D62C}"/>
              </a:ext>
            </a:extLst>
          </p:cNvPr>
          <p:cNvSpPr>
            <a:spLocks noGrp="1"/>
          </p:cNvSpPr>
          <p:nvPr>
            <p:ph type="sldNum" sz="quarter" idx="4"/>
          </p:nvPr>
        </p:nvSpPr>
        <p:spPr>
          <a:xfrm>
            <a:off x="8614489" y="4767263"/>
            <a:ext cx="369725" cy="273844"/>
          </a:xfrm>
          <a:prstGeom prst="rect">
            <a:avLst/>
          </a:prstGeom>
        </p:spPr>
        <p:txBody>
          <a:bodyPr vert="horz" lIns="91440" tIns="45720" rIns="91440" bIns="45720" rtlCol="0" anchor="ctr"/>
          <a:lstStyle>
            <a:lvl1pPr algn="r">
              <a:defRPr sz="900">
                <a:solidFill>
                  <a:srgbClr val="000000"/>
                </a:solidFill>
              </a:defRPr>
            </a:lvl1pPr>
          </a:lstStyle>
          <a:p>
            <a:fld id="{F9BE6549-90FB-4E0E-8C54-0640FEBC787D}" type="slidenum">
              <a:rPr lang="en-US" smtClean="0"/>
              <a:pPr/>
              <a:t>‹#›</a:t>
            </a:fld>
            <a:endParaRPr lang="en-US" dirty="0"/>
          </a:p>
        </p:txBody>
      </p:sp>
    </p:spTree>
    <p:extLst>
      <p:ext uri="{BB962C8B-B14F-4D97-AF65-F5344CB8AC3E}">
        <p14:creationId xmlns:p14="http://schemas.microsoft.com/office/powerpoint/2010/main" val="2864218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557682" y="1138096"/>
            <a:ext cx="2475302" cy="415498"/>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15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4" name="Text Placeholder 3"/>
          <p:cNvSpPr>
            <a:spLocks noGrp="1"/>
          </p:cNvSpPr>
          <p:nvPr>
            <p:ph type="body" sz="quarter" idx="15" hasCustomPrompt="1"/>
          </p:nvPr>
        </p:nvSpPr>
        <p:spPr>
          <a:xfrm>
            <a:off x="557682" y="1652080"/>
            <a:ext cx="2475302" cy="2965184"/>
          </a:xfrm>
        </p:spPr>
        <p:txBody>
          <a:bodyPr>
            <a:normAutofit/>
          </a:bodyPr>
          <a:lstStyle>
            <a:lvl1pPr>
              <a:buClr>
                <a:srgbClr val="004A78"/>
              </a:buClr>
              <a:defRPr sz="1350">
                <a:solidFill>
                  <a:srgbClr val="000000"/>
                </a:solidFill>
              </a:defRPr>
            </a:lvl1pPr>
            <a:lvl2pPr marL="514350" indent="-171450">
              <a:buFontTx/>
              <a:buChar cha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3334349" y="1138096"/>
            <a:ext cx="2475302" cy="415498"/>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15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16" name="Text Placeholder 3"/>
          <p:cNvSpPr>
            <a:spLocks noGrp="1"/>
          </p:cNvSpPr>
          <p:nvPr>
            <p:ph type="body" sz="quarter" idx="18" hasCustomPrompt="1"/>
          </p:nvPr>
        </p:nvSpPr>
        <p:spPr>
          <a:xfrm>
            <a:off x="3334349" y="1652080"/>
            <a:ext cx="2475302" cy="2965184"/>
          </a:xfrm>
        </p:spPr>
        <p:txBody>
          <a:bodyPr>
            <a:normAutofit/>
          </a:bodyPr>
          <a:lstStyle>
            <a:lvl1pPr>
              <a:buClr>
                <a:srgbClr val="004A78"/>
              </a:buClr>
              <a:defRPr sz="1350">
                <a:solidFill>
                  <a:srgbClr val="000000"/>
                </a:solidFill>
              </a:defRPr>
            </a:lvl1pPr>
            <a:lvl2pPr marL="514350" indent="-171450">
              <a:buFontTx/>
              <a:buChar cha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6109465" y="1138096"/>
            <a:ext cx="2475302" cy="415498"/>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15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20" name="Text Placeholder 3"/>
          <p:cNvSpPr>
            <a:spLocks noGrp="1"/>
          </p:cNvSpPr>
          <p:nvPr>
            <p:ph type="body" sz="quarter" idx="20" hasCustomPrompt="1"/>
          </p:nvPr>
        </p:nvSpPr>
        <p:spPr>
          <a:xfrm>
            <a:off x="6116038" y="1652080"/>
            <a:ext cx="2475302" cy="2965184"/>
          </a:xfrm>
        </p:spPr>
        <p:txBody>
          <a:bodyPr>
            <a:normAutofit/>
          </a:bodyPr>
          <a:lstStyle>
            <a:lvl1pPr>
              <a:buClr>
                <a:srgbClr val="004A78"/>
              </a:buClr>
              <a:defRPr sz="1350">
                <a:solidFill>
                  <a:srgbClr val="000000"/>
                </a:solidFill>
              </a:defRPr>
            </a:lvl1pPr>
            <a:lvl2pPr marL="514350" indent="-171450">
              <a:buFontTx/>
              <a:buChar cha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1" name="Footer">
            <a:extLst>
              <a:ext uri="{FF2B5EF4-FFF2-40B4-BE49-F238E27FC236}">
                <a16:creationId xmlns:a16="http://schemas.microsoft.com/office/drawing/2014/main" id="{09A21111-9A8A-41AE-8E63-3953A88F6642}"/>
              </a:ext>
            </a:extLst>
          </p:cNvPr>
          <p:cNvSpPr txBox="1"/>
          <p:nvPr userDrawn="1"/>
        </p:nvSpPr>
        <p:spPr>
          <a:xfrm>
            <a:off x="2255900" y="4777100"/>
            <a:ext cx="6335440" cy="323165"/>
          </a:xfrm>
          <a:prstGeom prst="rect">
            <a:avLst/>
          </a:prstGeom>
          <a:noFill/>
          <a:effectLst/>
        </p:spPr>
        <p:txBody>
          <a:bodyPr wrap="square" lIns="0" tIns="0" rIns="0" rtlCol="0" anchor="b">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4A78"/>
                </a:solidFill>
                <a:effectLst/>
                <a:uLnTx/>
                <a:uFillTx/>
                <a:latin typeface="arial" charset="0"/>
                <a:ea typeface="+mn-ea"/>
                <a:cs typeface="+mn-cs"/>
              </a:rPr>
              <a:t>Guffey/Loewy, Business Communication: Process and Product, 9</a:t>
            </a:r>
            <a:r>
              <a:rPr kumimoji="0" lang="en-IN" sz="9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IN" sz="900" b="0" i="0" u="none" strike="noStrike" kern="1200" cap="none" spc="0" normalizeH="0" baseline="0" noProof="0" dirty="0">
                <a:ln>
                  <a:noFill/>
                </a:ln>
                <a:solidFill>
                  <a:srgbClr val="004A78"/>
                </a:solidFill>
                <a:effectLst/>
                <a:uLnTx/>
                <a:uFillTx/>
                <a:latin typeface="arial" charset="0"/>
                <a:ea typeface="+mn-ea"/>
                <a:cs typeface="+mn-cs"/>
              </a:rPr>
              <a:t> Edition. © 2018 Cengage. All Rights Reserved. May not be scanned, copied or duplicated, or posted to a publicly accessible website, in whole or in part.</a:t>
            </a:r>
          </a:p>
        </p:txBody>
      </p:sp>
      <p:sp>
        <p:nvSpPr>
          <p:cNvPr id="13" name="Slide Number Placeholder 2">
            <a:extLst>
              <a:ext uri="{FF2B5EF4-FFF2-40B4-BE49-F238E27FC236}">
                <a16:creationId xmlns:a16="http://schemas.microsoft.com/office/drawing/2014/main" id="{29CF6AFE-1E88-4A83-870F-C4C762E27923}"/>
              </a:ext>
            </a:extLst>
          </p:cNvPr>
          <p:cNvSpPr>
            <a:spLocks noGrp="1"/>
          </p:cNvSpPr>
          <p:nvPr>
            <p:ph type="sldNum" sz="quarter" idx="4"/>
          </p:nvPr>
        </p:nvSpPr>
        <p:spPr>
          <a:xfrm>
            <a:off x="8614489" y="4767263"/>
            <a:ext cx="369725" cy="273844"/>
          </a:xfrm>
          <a:prstGeom prst="rect">
            <a:avLst/>
          </a:prstGeom>
        </p:spPr>
        <p:txBody>
          <a:bodyPr vert="horz" lIns="91440" tIns="45720" rIns="91440" bIns="45720" rtlCol="0" anchor="ctr"/>
          <a:lstStyle>
            <a:lvl1pPr algn="r">
              <a:defRPr sz="900">
                <a:solidFill>
                  <a:srgbClr val="000000"/>
                </a:solidFill>
              </a:defRPr>
            </a:lvl1pPr>
          </a:lstStyle>
          <a:p>
            <a:fld id="{F9BE6549-90FB-4E0E-8C54-0640FEBC787D}" type="slidenum">
              <a:rPr lang="en-US" smtClean="0"/>
              <a:pPr/>
              <a:t>‹#›</a:t>
            </a:fld>
            <a:endParaRPr lang="en-US" dirty="0"/>
          </a:p>
        </p:txBody>
      </p:sp>
    </p:spTree>
    <p:extLst>
      <p:ext uri="{BB962C8B-B14F-4D97-AF65-F5344CB8AC3E}">
        <p14:creationId xmlns:p14="http://schemas.microsoft.com/office/powerpoint/2010/main" val="22122171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557683" y="967263"/>
            <a:ext cx="8033657" cy="2062540"/>
          </a:xfrm>
        </p:spPr>
        <p:txBody>
          <a:bodyPr>
            <a:noAutofit/>
          </a:bodyPr>
          <a:lstStyle>
            <a:lvl1pPr marL="0" indent="0" algn="l">
              <a:buNone/>
              <a:defRPr sz="18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a:t>
            </a:r>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555172" y="3634991"/>
            <a:ext cx="8033657" cy="619125"/>
          </a:xfrm>
        </p:spPr>
        <p:txBody>
          <a:bodyPr/>
          <a:lstStyle>
            <a:lvl1pPr marL="0" marR="0" indent="0" algn="l" defTabSz="685800" rtl="0" eaLnBrk="0" fontAlgn="base" latinLnBrk="0" hangingPunct="0">
              <a:lnSpc>
                <a:spcPct val="100000"/>
              </a:lnSpc>
              <a:spcBef>
                <a:spcPct val="0"/>
              </a:spcBef>
              <a:spcAft>
                <a:spcPct val="0"/>
              </a:spcAft>
              <a:buClrTx/>
              <a:buSzTx/>
              <a:buFontTx/>
              <a:buNone/>
              <a:tabLst/>
              <a:defRPr sz="1350">
                <a:solidFill>
                  <a:srgbClr val="006298"/>
                </a:solidFill>
                <a:latin typeface="Arial" panose="020B0604020202020204" pitchFamily="34" charset="0"/>
                <a:cs typeface="Arial" panose="020B0604020202020204" pitchFamily="34" charset="0"/>
              </a:defRPr>
            </a:lvl1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C81A39A9-F4AD-4D9D-B33C-EC5167D97F37}"/>
              </a:ext>
            </a:extLst>
          </p:cNvPr>
          <p:cNvSpPr txBox="1"/>
          <p:nvPr userDrawn="1"/>
        </p:nvSpPr>
        <p:spPr>
          <a:xfrm>
            <a:off x="2255900" y="4777100"/>
            <a:ext cx="6335440" cy="323165"/>
          </a:xfrm>
          <a:prstGeom prst="rect">
            <a:avLst/>
          </a:prstGeom>
          <a:noFill/>
          <a:effectLst/>
        </p:spPr>
        <p:txBody>
          <a:bodyPr wrap="square" lIns="0" tIns="0" rIns="0" rtlCol="0" anchor="b">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4A78"/>
                </a:solidFill>
                <a:effectLst/>
                <a:uLnTx/>
                <a:uFillTx/>
                <a:latin typeface="arial" charset="0"/>
                <a:ea typeface="+mn-ea"/>
                <a:cs typeface="+mn-cs"/>
              </a:rPr>
              <a:t>Guffey/Loewy, Business Communication: Process and Product, 9</a:t>
            </a:r>
            <a:r>
              <a:rPr kumimoji="0" lang="en-IN" sz="9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IN" sz="900" b="0" i="0" u="none" strike="noStrike" kern="1200" cap="none" spc="0" normalizeH="0" baseline="0" noProof="0" dirty="0">
                <a:ln>
                  <a:noFill/>
                </a:ln>
                <a:solidFill>
                  <a:srgbClr val="004A78"/>
                </a:solidFill>
                <a:effectLst/>
                <a:uLnTx/>
                <a:uFillTx/>
                <a:latin typeface="arial" charset="0"/>
                <a:ea typeface="+mn-ea"/>
                <a:cs typeface="+mn-cs"/>
              </a:rPr>
              <a:t> Edition. © 2018 Cengage. All Rights Reserved. May not be scanned, copied or duplicated, or posted to a publicly accessible website, in whole or in part.</a:t>
            </a:r>
          </a:p>
        </p:txBody>
      </p:sp>
      <p:sp>
        <p:nvSpPr>
          <p:cNvPr id="10" name="Slide Number Placeholder 2">
            <a:extLst>
              <a:ext uri="{FF2B5EF4-FFF2-40B4-BE49-F238E27FC236}">
                <a16:creationId xmlns:a16="http://schemas.microsoft.com/office/drawing/2014/main" id="{D769C9A6-5F70-4F89-B94E-20F78142B8DA}"/>
              </a:ext>
            </a:extLst>
          </p:cNvPr>
          <p:cNvSpPr>
            <a:spLocks noGrp="1"/>
          </p:cNvSpPr>
          <p:nvPr>
            <p:ph type="sldNum" sz="quarter" idx="4"/>
          </p:nvPr>
        </p:nvSpPr>
        <p:spPr>
          <a:xfrm>
            <a:off x="8614489" y="4767263"/>
            <a:ext cx="369725" cy="273844"/>
          </a:xfrm>
          <a:prstGeom prst="rect">
            <a:avLst/>
          </a:prstGeom>
        </p:spPr>
        <p:txBody>
          <a:bodyPr vert="horz" lIns="91440" tIns="45720" rIns="91440" bIns="45720" rtlCol="0" anchor="ctr"/>
          <a:lstStyle>
            <a:lvl1pPr algn="r">
              <a:defRPr sz="900">
                <a:solidFill>
                  <a:srgbClr val="000000"/>
                </a:solidFill>
              </a:defRPr>
            </a:lvl1pPr>
          </a:lstStyle>
          <a:p>
            <a:fld id="{F9BE6549-90FB-4E0E-8C54-0640FEBC787D}" type="slidenum">
              <a:rPr lang="en-US" smtClean="0"/>
              <a:pPr/>
              <a:t>‹#›</a:t>
            </a:fld>
            <a:endParaRPr lang="en-US" dirty="0"/>
          </a:p>
        </p:txBody>
      </p:sp>
    </p:spTree>
    <p:extLst>
      <p:ext uri="{BB962C8B-B14F-4D97-AF65-F5344CB8AC3E}">
        <p14:creationId xmlns:p14="http://schemas.microsoft.com/office/powerpoint/2010/main" val="2531896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549839" y="1214668"/>
            <a:ext cx="4857750" cy="3194447"/>
          </a:xfrm>
        </p:spPr>
        <p:txBody>
          <a:bodyPr/>
          <a:lstStyle/>
          <a:p>
            <a:r>
              <a:rPr lang="en-US"/>
              <a:t>Click icon to add picture</a:t>
            </a:r>
          </a:p>
        </p:txBody>
      </p:sp>
      <p:sp>
        <p:nvSpPr>
          <p:cNvPr id="10" name="Text Placeholder 9"/>
          <p:cNvSpPr>
            <a:spLocks noGrp="1"/>
          </p:cNvSpPr>
          <p:nvPr>
            <p:ph type="body" sz="quarter" idx="11" hasCustomPrompt="1"/>
          </p:nvPr>
        </p:nvSpPr>
        <p:spPr>
          <a:xfrm>
            <a:off x="5609229" y="3052993"/>
            <a:ext cx="2982305" cy="1356122"/>
          </a:xfrm>
        </p:spPr>
        <p:txBody>
          <a:bodyPr/>
          <a:lstStyle>
            <a:lvl1pPr marL="0" marR="0" indent="0" algn="l" defTabSz="685800" rtl="0" eaLnBrk="0" fontAlgn="base" latinLnBrk="0" hangingPunct="0">
              <a:lnSpc>
                <a:spcPct val="100000"/>
              </a:lnSpc>
              <a:spcBef>
                <a:spcPct val="0"/>
              </a:spcBef>
              <a:spcAft>
                <a:spcPct val="0"/>
              </a:spcAft>
              <a:buClrTx/>
              <a:buSzTx/>
              <a:buFontTx/>
              <a:buNone/>
              <a:tabLst/>
              <a:defRPr sz="1350">
                <a:solidFill>
                  <a:srgbClr val="006298"/>
                </a:solidFill>
                <a:latin typeface="Arial" panose="020B0604020202020204" pitchFamily="34" charset="0"/>
                <a:cs typeface="Arial" panose="020B0604020202020204" pitchFamily="34" charset="0"/>
              </a:defRPr>
            </a:lvl1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6B4C4569-1EBC-4CE8-A519-EA0700076318}"/>
              </a:ext>
            </a:extLst>
          </p:cNvPr>
          <p:cNvSpPr txBox="1"/>
          <p:nvPr userDrawn="1"/>
        </p:nvSpPr>
        <p:spPr>
          <a:xfrm>
            <a:off x="2255900" y="4777100"/>
            <a:ext cx="6335440" cy="323165"/>
          </a:xfrm>
          <a:prstGeom prst="rect">
            <a:avLst/>
          </a:prstGeom>
          <a:noFill/>
          <a:effectLst/>
        </p:spPr>
        <p:txBody>
          <a:bodyPr wrap="square" lIns="0" tIns="0" rIns="0" rtlCol="0" anchor="b">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4A78"/>
                </a:solidFill>
                <a:effectLst/>
                <a:uLnTx/>
                <a:uFillTx/>
                <a:latin typeface="arial" charset="0"/>
                <a:ea typeface="+mn-ea"/>
                <a:cs typeface="+mn-cs"/>
              </a:rPr>
              <a:t>Guffey/Loewy, Business Communication: Process and Product, 9</a:t>
            </a:r>
            <a:r>
              <a:rPr kumimoji="0" lang="en-IN" sz="9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IN" sz="900" b="0" i="0" u="none" strike="noStrike" kern="1200" cap="none" spc="0" normalizeH="0" baseline="0" noProof="0" dirty="0">
                <a:ln>
                  <a:noFill/>
                </a:ln>
                <a:solidFill>
                  <a:srgbClr val="004A78"/>
                </a:solidFill>
                <a:effectLst/>
                <a:uLnTx/>
                <a:uFillTx/>
                <a:latin typeface="arial" charset="0"/>
                <a:ea typeface="+mn-ea"/>
                <a:cs typeface="+mn-cs"/>
              </a:rPr>
              <a:t> Edition. © 2018 Cengage. All Rights Reserved. May not be scanned, copied or duplicated, or posted to a publicly accessible website, in whole or in part.</a:t>
            </a:r>
          </a:p>
        </p:txBody>
      </p:sp>
      <p:sp>
        <p:nvSpPr>
          <p:cNvPr id="11" name="Slide Number Placeholder 2">
            <a:extLst>
              <a:ext uri="{FF2B5EF4-FFF2-40B4-BE49-F238E27FC236}">
                <a16:creationId xmlns:a16="http://schemas.microsoft.com/office/drawing/2014/main" id="{3D4769DE-7E40-4463-8B99-1065D718ABEB}"/>
              </a:ext>
            </a:extLst>
          </p:cNvPr>
          <p:cNvSpPr>
            <a:spLocks noGrp="1"/>
          </p:cNvSpPr>
          <p:nvPr>
            <p:ph type="sldNum" sz="quarter" idx="4"/>
          </p:nvPr>
        </p:nvSpPr>
        <p:spPr>
          <a:xfrm>
            <a:off x="8614489" y="4767263"/>
            <a:ext cx="369725" cy="273844"/>
          </a:xfrm>
          <a:prstGeom prst="rect">
            <a:avLst/>
          </a:prstGeom>
        </p:spPr>
        <p:txBody>
          <a:bodyPr vert="horz" lIns="91440" tIns="45720" rIns="91440" bIns="45720" rtlCol="0" anchor="ctr"/>
          <a:lstStyle>
            <a:lvl1pPr algn="r">
              <a:defRPr sz="900">
                <a:solidFill>
                  <a:srgbClr val="000000"/>
                </a:solidFill>
              </a:defRPr>
            </a:lvl1pPr>
          </a:lstStyle>
          <a:p>
            <a:fld id="{F9BE6549-90FB-4E0E-8C54-0640FEBC787D}" type="slidenum">
              <a:rPr lang="en-US" smtClean="0"/>
              <a:pPr/>
              <a:t>‹#›</a:t>
            </a:fld>
            <a:endParaRPr lang="en-US" dirty="0"/>
          </a:p>
        </p:txBody>
      </p:sp>
    </p:spTree>
    <p:extLst>
      <p:ext uri="{BB962C8B-B14F-4D97-AF65-F5344CB8AC3E}">
        <p14:creationId xmlns:p14="http://schemas.microsoft.com/office/powerpoint/2010/main" val="2576193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lt2"/>
            </a:gs>
            <a:gs pos="50000">
              <a:schemeClr val="accent1"/>
            </a:gs>
            <a:gs pos="100000">
              <a:schemeClr val="accent2"/>
            </a:gs>
          </a:gsLst>
          <a:lin ang="8099331" scaled="0"/>
        </a:gra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1037875" y="1323600"/>
            <a:ext cx="5654700" cy="2970900"/>
          </a:xfrm>
          <a:prstGeom prst="rect">
            <a:avLst/>
          </a:prstGeom>
        </p:spPr>
        <p:txBody>
          <a:bodyPr spcFirstLastPara="1" wrap="square" lIns="0" tIns="0" rIns="0" bIns="0" anchor="t" anchorCtr="0">
            <a:noAutofit/>
          </a:bodyPr>
          <a:lstStyle>
            <a:lvl1pPr marL="457200" lvl="0" indent="-412750" rtl="0">
              <a:lnSpc>
                <a:spcPct val="115000"/>
              </a:lnSpc>
              <a:spcBef>
                <a:spcPts val="60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1pPr>
            <a:lvl2pPr marL="914400" lvl="1"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2pPr>
            <a:lvl3pPr marL="1371600" lvl="2"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3pPr>
            <a:lvl4pPr marL="1828800" lvl="3"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4pPr>
            <a:lvl5pPr marL="2286000" lvl="4"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5pPr>
            <a:lvl6pPr marL="2743200" lvl="5"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6pPr>
            <a:lvl7pPr marL="3200400" lvl="6"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7pPr>
            <a:lvl8pPr marL="3657600" lvl="7"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8pPr>
            <a:lvl9pPr marL="4114800" lvl="8"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9pPr>
          </a:lstStyle>
          <a:p>
            <a:endParaRPr/>
          </a:p>
        </p:txBody>
      </p:sp>
      <p:sp>
        <p:nvSpPr>
          <p:cNvPr id="18" name="Google Shape;18;p4"/>
          <p:cNvSpPr txBox="1"/>
          <p:nvPr/>
        </p:nvSpPr>
        <p:spPr>
          <a:xfrm>
            <a:off x="961675" y="527994"/>
            <a:ext cx="19572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b="1">
                <a:solidFill>
                  <a:schemeClr val="accent2"/>
                </a:solidFill>
              </a:rPr>
              <a:t>“</a:t>
            </a:r>
            <a:endParaRPr sz="9600" b="1">
              <a:solidFill>
                <a:schemeClr val="accent2"/>
              </a:solidFill>
            </a:endParaRPr>
          </a:p>
        </p:txBody>
      </p:sp>
      <p:sp>
        <p:nvSpPr>
          <p:cNvPr id="19" name="Google Shape;19;p4"/>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4"/>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557683" y="966978"/>
            <a:ext cx="8033657" cy="3295650"/>
          </a:xfrm>
        </p:spPr>
        <p:txBody>
          <a:bodyPr>
            <a:normAutofit/>
          </a:bodyPr>
          <a:lstStyle>
            <a:lvl1pPr marL="257175" indent="-257175">
              <a:buClr>
                <a:srgbClr val="004A78"/>
              </a:buClr>
              <a:buFont typeface="Arial" charset="0"/>
              <a:buChar char="•"/>
              <a:defRPr sz="1500">
                <a:solidFill>
                  <a:srgbClr val="000000"/>
                </a:solidFill>
              </a:defRPr>
            </a:lvl1pPr>
            <a:lvl2pPr marL="514350" marR="0" indent="-171450" algn="l" defTabSz="685800" rtl="0" eaLnBrk="1" fontAlgn="base" latinLnBrk="0" hangingPunct="1">
              <a:lnSpc>
                <a:spcPct val="90000"/>
              </a:lnSpc>
              <a:spcBef>
                <a:spcPts val="375"/>
              </a:spcBef>
              <a:spcAft>
                <a:spcPct val="0"/>
              </a:spcAft>
              <a:buClr>
                <a:srgbClr val="FF6300"/>
              </a:buClr>
              <a:buSzTx/>
              <a:buFont typeface="Arial" charset="0"/>
              <a:buChar char="•"/>
              <a:tabLst/>
              <a:defRPr sz="1500" baseline="0"/>
            </a:lvl2pPr>
            <a:lvl3pPr marL="857250" indent="-171450">
              <a:buClr>
                <a:srgbClr val="000000"/>
              </a:buClr>
              <a:buFont typeface="Arial" charset="0"/>
              <a:buChar char="•"/>
              <a:defRPr sz="1500"/>
            </a:lvl3pPr>
            <a:lvl4pPr marL="1200150" indent="-171450">
              <a:buClr>
                <a:srgbClr val="000000"/>
              </a:buClr>
              <a:buSzPct val="50000"/>
              <a:buFont typeface="LucidaGrande" charset="0"/>
              <a:buChar char="▶"/>
              <a:defRPr sz="1500"/>
            </a:lvl4pPr>
            <a:lvl5pPr marL="1543050" indent="-171450">
              <a:buClr>
                <a:srgbClr val="000000"/>
              </a:buClr>
              <a:buFont typeface="Helvetica" charset="0"/>
              <a:buChar char="⁃"/>
              <a:defRPr sz="15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6" name="Footer">
            <a:extLst>
              <a:ext uri="{FF2B5EF4-FFF2-40B4-BE49-F238E27FC236}">
                <a16:creationId xmlns:a16="http://schemas.microsoft.com/office/drawing/2014/main" id="{1A6BA972-7838-46C7-8446-B1F20118F5AA}"/>
              </a:ext>
            </a:extLst>
          </p:cNvPr>
          <p:cNvSpPr txBox="1"/>
          <p:nvPr userDrawn="1"/>
        </p:nvSpPr>
        <p:spPr>
          <a:xfrm>
            <a:off x="2255900" y="4777100"/>
            <a:ext cx="6335440" cy="323165"/>
          </a:xfrm>
          <a:prstGeom prst="rect">
            <a:avLst/>
          </a:prstGeom>
          <a:noFill/>
          <a:effectLst/>
        </p:spPr>
        <p:txBody>
          <a:bodyPr wrap="square" lIns="0" tIns="0" rIns="0" rtlCol="0" anchor="b">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4A78"/>
                </a:solidFill>
                <a:effectLst/>
                <a:uLnTx/>
                <a:uFillTx/>
                <a:latin typeface="arial" charset="0"/>
                <a:ea typeface="+mn-ea"/>
                <a:cs typeface="+mn-cs"/>
              </a:rPr>
              <a:t>Guffey/Loewy, Business Communication: Process and Product, 9</a:t>
            </a:r>
            <a:r>
              <a:rPr kumimoji="0" lang="en-IN" sz="9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IN" sz="900" b="0" i="0" u="none" strike="noStrike" kern="1200" cap="none" spc="0" normalizeH="0" baseline="0" noProof="0" dirty="0">
                <a:ln>
                  <a:noFill/>
                </a:ln>
                <a:solidFill>
                  <a:srgbClr val="004A78"/>
                </a:solidFill>
                <a:effectLst/>
                <a:uLnTx/>
                <a:uFillTx/>
                <a:latin typeface="arial" charset="0"/>
                <a:ea typeface="+mn-ea"/>
                <a:cs typeface="+mn-cs"/>
              </a:rPr>
              <a:t> Edition. © 2018 Cengage. All Rights Reserved. May not be scanned, copied or duplicated, or posted to a publicly accessible website, in whole or in part.</a:t>
            </a:r>
          </a:p>
        </p:txBody>
      </p:sp>
      <p:sp>
        <p:nvSpPr>
          <p:cNvPr id="8" name="Slide Number Placeholder 2">
            <a:extLst>
              <a:ext uri="{FF2B5EF4-FFF2-40B4-BE49-F238E27FC236}">
                <a16:creationId xmlns:a16="http://schemas.microsoft.com/office/drawing/2014/main" id="{B1115F21-62F7-4022-9F51-92E798EBC19C}"/>
              </a:ext>
            </a:extLst>
          </p:cNvPr>
          <p:cNvSpPr>
            <a:spLocks noGrp="1"/>
          </p:cNvSpPr>
          <p:nvPr>
            <p:ph type="sldNum" sz="quarter" idx="4"/>
          </p:nvPr>
        </p:nvSpPr>
        <p:spPr>
          <a:xfrm>
            <a:off x="8614489" y="4767263"/>
            <a:ext cx="369725" cy="273844"/>
          </a:xfrm>
          <a:prstGeom prst="rect">
            <a:avLst/>
          </a:prstGeom>
        </p:spPr>
        <p:txBody>
          <a:bodyPr vert="horz" lIns="91440" tIns="45720" rIns="91440" bIns="45720" rtlCol="0" anchor="ctr"/>
          <a:lstStyle>
            <a:lvl1pPr algn="r">
              <a:defRPr sz="900">
                <a:solidFill>
                  <a:srgbClr val="000000"/>
                </a:solidFill>
              </a:defRPr>
            </a:lvl1pPr>
          </a:lstStyle>
          <a:p>
            <a:fld id="{F9BE6549-90FB-4E0E-8C54-0640FEBC787D}" type="slidenum">
              <a:rPr lang="en-US" smtClean="0"/>
              <a:pPr/>
              <a:t>‹#›</a:t>
            </a:fld>
            <a:endParaRPr lang="en-US" dirty="0"/>
          </a:p>
        </p:txBody>
      </p:sp>
    </p:spTree>
    <p:extLst>
      <p:ext uri="{BB962C8B-B14F-4D97-AF65-F5344CB8AC3E}">
        <p14:creationId xmlns:p14="http://schemas.microsoft.com/office/powerpoint/2010/main" val="26256788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12" name="Text Placeholder 11"/>
          <p:cNvSpPr>
            <a:spLocks noGrp="1"/>
          </p:cNvSpPr>
          <p:nvPr>
            <p:ph type="body" sz="quarter" idx="17" hasCustomPrompt="1"/>
          </p:nvPr>
        </p:nvSpPr>
        <p:spPr>
          <a:xfrm>
            <a:off x="557683" y="966978"/>
            <a:ext cx="8033657" cy="3295650"/>
          </a:xfrm>
        </p:spPr>
        <p:txBody>
          <a:bodyPr>
            <a:normAutofit/>
          </a:bodyPr>
          <a:lstStyle>
            <a:lvl1pPr marL="301752" indent="-301752">
              <a:buClr>
                <a:srgbClr val="004A78"/>
              </a:buClr>
              <a:buFont typeface="+mj-lt"/>
              <a:buAutoNum type="arabicPeriod"/>
              <a:defRPr sz="1800" baseline="0">
                <a:solidFill>
                  <a:srgbClr val="000000"/>
                </a:solidFill>
              </a:defRPr>
            </a:lvl1pPr>
            <a:lvl2pPr marL="514350" marR="0" indent="-171450" algn="l" defTabSz="685800" rtl="0" eaLnBrk="1" fontAlgn="base" latinLnBrk="0" hangingPunct="1">
              <a:lnSpc>
                <a:spcPct val="90000"/>
              </a:lnSpc>
              <a:spcBef>
                <a:spcPts val="375"/>
              </a:spcBef>
              <a:spcAft>
                <a:spcPct val="0"/>
              </a:spcAft>
              <a:buClr>
                <a:srgbClr val="FF6300"/>
              </a:buClr>
              <a:buSzTx/>
              <a:buFont typeface="Arial" charset="0"/>
              <a:buChar char="•"/>
              <a:tabLst/>
              <a:defRPr sz="1500" baseline="0"/>
            </a:lvl2pPr>
            <a:lvl3pPr marL="857250" indent="-171450">
              <a:buClr>
                <a:srgbClr val="000000"/>
              </a:buClr>
              <a:buFont typeface="Arial" charset="0"/>
              <a:buChar char="•"/>
              <a:defRPr sz="1500"/>
            </a:lvl3pPr>
            <a:lvl4pPr marL="1200150" indent="-171450">
              <a:buClr>
                <a:srgbClr val="000000"/>
              </a:buClr>
              <a:buSzPct val="50000"/>
              <a:buFont typeface="LucidaGrande" charset="0"/>
              <a:buChar char="▶"/>
              <a:defRPr sz="1500"/>
            </a:lvl4pPr>
            <a:lvl5pPr marL="1543050" indent="-171450">
              <a:buClr>
                <a:srgbClr val="000000"/>
              </a:buClr>
              <a:buFont typeface="Helvetica" charset="0"/>
              <a:buChar char="⁃"/>
              <a:defRPr sz="15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6" name="Footer">
            <a:extLst>
              <a:ext uri="{FF2B5EF4-FFF2-40B4-BE49-F238E27FC236}">
                <a16:creationId xmlns:a16="http://schemas.microsoft.com/office/drawing/2014/main" id="{F9DC6BB7-E9C1-402F-B71E-6967C4C9AB2A}"/>
              </a:ext>
            </a:extLst>
          </p:cNvPr>
          <p:cNvSpPr txBox="1"/>
          <p:nvPr userDrawn="1"/>
        </p:nvSpPr>
        <p:spPr>
          <a:xfrm>
            <a:off x="2255900" y="4777100"/>
            <a:ext cx="6335440" cy="323165"/>
          </a:xfrm>
          <a:prstGeom prst="rect">
            <a:avLst/>
          </a:prstGeom>
          <a:noFill/>
          <a:effectLst/>
        </p:spPr>
        <p:txBody>
          <a:bodyPr wrap="square" lIns="0" tIns="0" rIns="0" rtlCol="0" anchor="b">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4A78"/>
                </a:solidFill>
                <a:effectLst/>
                <a:uLnTx/>
                <a:uFillTx/>
                <a:latin typeface="arial" charset="0"/>
                <a:ea typeface="+mn-ea"/>
                <a:cs typeface="+mn-cs"/>
              </a:rPr>
              <a:t>Guffey/Loewy, Business Communication: Process and Product, 9</a:t>
            </a:r>
            <a:r>
              <a:rPr kumimoji="0" lang="en-IN" sz="9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IN" sz="900" b="0" i="0" u="none" strike="noStrike" kern="1200" cap="none" spc="0" normalizeH="0" baseline="0" noProof="0" dirty="0">
                <a:ln>
                  <a:noFill/>
                </a:ln>
                <a:solidFill>
                  <a:srgbClr val="004A78"/>
                </a:solidFill>
                <a:effectLst/>
                <a:uLnTx/>
                <a:uFillTx/>
                <a:latin typeface="arial" charset="0"/>
                <a:ea typeface="+mn-ea"/>
                <a:cs typeface="+mn-cs"/>
              </a:rPr>
              <a:t> Edition. © 2018 Cengage. All Rights Reserved. May not be scanned, copied or duplicated, or posted to a publicly accessible website, in whole or in part.</a:t>
            </a:r>
          </a:p>
        </p:txBody>
      </p:sp>
      <p:sp>
        <p:nvSpPr>
          <p:cNvPr id="8" name="Slide Number Placeholder 2">
            <a:extLst>
              <a:ext uri="{FF2B5EF4-FFF2-40B4-BE49-F238E27FC236}">
                <a16:creationId xmlns:a16="http://schemas.microsoft.com/office/drawing/2014/main" id="{815E69FA-BE60-43D7-859C-B7045F966D71}"/>
              </a:ext>
            </a:extLst>
          </p:cNvPr>
          <p:cNvSpPr>
            <a:spLocks noGrp="1"/>
          </p:cNvSpPr>
          <p:nvPr>
            <p:ph type="sldNum" sz="quarter" idx="4"/>
          </p:nvPr>
        </p:nvSpPr>
        <p:spPr>
          <a:xfrm>
            <a:off x="8614489" y="4767263"/>
            <a:ext cx="369725" cy="273844"/>
          </a:xfrm>
          <a:prstGeom prst="rect">
            <a:avLst/>
          </a:prstGeom>
        </p:spPr>
        <p:txBody>
          <a:bodyPr vert="horz" lIns="91440" tIns="45720" rIns="91440" bIns="45720" rtlCol="0" anchor="ctr"/>
          <a:lstStyle>
            <a:lvl1pPr algn="r">
              <a:defRPr sz="900">
                <a:solidFill>
                  <a:srgbClr val="000000"/>
                </a:solidFill>
              </a:defRPr>
            </a:lvl1pPr>
          </a:lstStyle>
          <a:p>
            <a:fld id="{F9BE6549-90FB-4E0E-8C54-0640FEBC787D}" type="slidenum">
              <a:rPr lang="en-US" smtClean="0"/>
              <a:pPr/>
              <a:t>‹#›</a:t>
            </a:fld>
            <a:endParaRPr lang="en-US" dirty="0"/>
          </a:p>
        </p:txBody>
      </p:sp>
    </p:spTree>
    <p:extLst>
      <p:ext uri="{BB962C8B-B14F-4D97-AF65-F5344CB8AC3E}">
        <p14:creationId xmlns:p14="http://schemas.microsoft.com/office/powerpoint/2010/main" val="32226296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12" name="Text Placeholder 11"/>
          <p:cNvSpPr>
            <a:spLocks noGrp="1"/>
          </p:cNvSpPr>
          <p:nvPr>
            <p:ph type="body" sz="quarter" idx="17" hasCustomPrompt="1"/>
          </p:nvPr>
        </p:nvSpPr>
        <p:spPr>
          <a:xfrm>
            <a:off x="557683" y="966978"/>
            <a:ext cx="8033657" cy="3295650"/>
          </a:xfrm>
        </p:spPr>
        <p:txBody>
          <a:bodyPr>
            <a:normAutofit/>
          </a:bodyPr>
          <a:lstStyle>
            <a:lvl1pPr marL="219456" indent="-219456">
              <a:buClr>
                <a:srgbClr val="004A78"/>
              </a:buClr>
              <a:buFont typeface="Arial" charset="0"/>
              <a:buChar char="•"/>
              <a:defRPr sz="1800" baseline="0">
                <a:solidFill>
                  <a:srgbClr val="000000"/>
                </a:solidFill>
              </a:defRPr>
            </a:lvl1pPr>
            <a:lvl2pPr marL="466344" marR="0" indent="-240030" algn="l" defTabSz="685800" rtl="0" eaLnBrk="1" fontAlgn="base" latinLnBrk="0" hangingPunct="1">
              <a:lnSpc>
                <a:spcPct val="90000"/>
              </a:lnSpc>
              <a:spcBef>
                <a:spcPts val="750"/>
              </a:spcBef>
              <a:spcAft>
                <a:spcPct val="0"/>
              </a:spcAft>
              <a:buClr>
                <a:srgbClr val="004A78"/>
              </a:buClr>
              <a:buSzTx/>
              <a:buFont typeface="Courier New" panose="02070309020205020404" pitchFamily="49" charset="0"/>
              <a:buChar char="o"/>
              <a:tabLst/>
              <a:defRPr sz="1650" baseline="0">
                <a:solidFill>
                  <a:srgbClr val="000000"/>
                </a:solidFill>
              </a:defRPr>
            </a:lvl2pPr>
            <a:lvl3pPr marL="843534" indent="-240030">
              <a:spcBef>
                <a:spcPts val="750"/>
              </a:spcBef>
              <a:buClr>
                <a:srgbClr val="004A78"/>
              </a:buClr>
              <a:buFont typeface="Arial" charset="0"/>
              <a:buChar char="•"/>
              <a:defRPr sz="1500" baseline="0">
                <a:solidFill>
                  <a:srgbClr val="000000"/>
                </a:solidFill>
              </a:defRPr>
            </a:lvl3pPr>
            <a:lvl4pPr marL="1200150" indent="-171450">
              <a:buClr>
                <a:srgbClr val="004A78"/>
              </a:buClr>
              <a:buSzPct val="100000"/>
              <a:buFont typeface="Courier New" panose="02070309020205020404" pitchFamily="49" charset="0"/>
              <a:buChar char="o"/>
              <a:defRPr sz="1350" baseline="0">
                <a:solidFill>
                  <a:srgbClr val="000000"/>
                </a:solidFill>
              </a:defRPr>
            </a:lvl4pPr>
            <a:lvl5pPr marL="1543050" indent="-171450">
              <a:buClr>
                <a:srgbClr val="004A78"/>
              </a:buClr>
              <a:buFont typeface="Arial" panose="020B0604020202020204" pitchFamily="34" charset="0"/>
              <a:buChar char="•"/>
              <a:defRPr sz="1200" baseline="0">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a:extLst>
              <a:ext uri="{FF2B5EF4-FFF2-40B4-BE49-F238E27FC236}">
                <a16:creationId xmlns:a16="http://schemas.microsoft.com/office/drawing/2014/main" id="{8A0BFB7D-6424-403D-B49C-D4F7A08EAB71}"/>
              </a:ext>
            </a:extLst>
          </p:cNvPr>
          <p:cNvSpPr txBox="1"/>
          <p:nvPr userDrawn="1"/>
        </p:nvSpPr>
        <p:spPr>
          <a:xfrm>
            <a:off x="2255900" y="4777100"/>
            <a:ext cx="6335440" cy="323165"/>
          </a:xfrm>
          <a:prstGeom prst="rect">
            <a:avLst/>
          </a:prstGeom>
          <a:noFill/>
          <a:effectLst/>
        </p:spPr>
        <p:txBody>
          <a:bodyPr wrap="square" lIns="0" tIns="0" rIns="0" rtlCol="0" anchor="b">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4A78"/>
                </a:solidFill>
                <a:effectLst/>
                <a:uLnTx/>
                <a:uFillTx/>
                <a:latin typeface="arial" charset="0"/>
                <a:ea typeface="+mn-ea"/>
                <a:cs typeface="+mn-cs"/>
              </a:rPr>
              <a:t>Guffey/Loewy, Business Communication: Process and Product, 9</a:t>
            </a:r>
            <a:r>
              <a:rPr kumimoji="0" lang="en-IN" sz="9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IN" sz="900" b="0" i="0" u="none" strike="noStrike" kern="1200" cap="none" spc="0" normalizeH="0" baseline="0" noProof="0" dirty="0">
                <a:ln>
                  <a:noFill/>
                </a:ln>
                <a:solidFill>
                  <a:srgbClr val="004A78"/>
                </a:solidFill>
                <a:effectLst/>
                <a:uLnTx/>
                <a:uFillTx/>
                <a:latin typeface="arial" charset="0"/>
                <a:ea typeface="+mn-ea"/>
                <a:cs typeface="+mn-cs"/>
              </a:rPr>
              <a:t> Edition. © 2018 Cengage. All Rights Reserved. May not be scanned, copied or duplicated, or posted to a publicly accessible website, in whole or in part.</a:t>
            </a:r>
          </a:p>
        </p:txBody>
      </p:sp>
      <p:sp>
        <p:nvSpPr>
          <p:cNvPr id="8" name="Slide Number Placeholder 2">
            <a:extLst>
              <a:ext uri="{FF2B5EF4-FFF2-40B4-BE49-F238E27FC236}">
                <a16:creationId xmlns:a16="http://schemas.microsoft.com/office/drawing/2014/main" id="{A8A04CB7-030B-4F81-91CF-9785F89678A5}"/>
              </a:ext>
            </a:extLst>
          </p:cNvPr>
          <p:cNvSpPr>
            <a:spLocks noGrp="1"/>
          </p:cNvSpPr>
          <p:nvPr>
            <p:ph type="sldNum" sz="quarter" idx="4"/>
          </p:nvPr>
        </p:nvSpPr>
        <p:spPr>
          <a:xfrm>
            <a:off x="8614489" y="4767263"/>
            <a:ext cx="369725" cy="273844"/>
          </a:xfrm>
          <a:prstGeom prst="rect">
            <a:avLst/>
          </a:prstGeom>
        </p:spPr>
        <p:txBody>
          <a:bodyPr vert="horz" lIns="91440" tIns="45720" rIns="91440" bIns="45720" rtlCol="0" anchor="ctr"/>
          <a:lstStyle>
            <a:lvl1pPr algn="r">
              <a:defRPr sz="900">
                <a:solidFill>
                  <a:srgbClr val="000000"/>
                </a:solidFill>
              </a:defRPr>
            </a:lvl1pPr>
          </a:lstStyle>
          <a:p>
            <a:fld id="{F9BE6549-90FB-4E0E-8C54-0640FEBC787D}" type="slidenum">
              <a:rPr lang="en-US" smtClean="0"/>
              <a:pPr/>
              <a:t>‹#›</a:t>
            </a:fld>
            <a:endParaRPr lang="en-US" dirty="0"/>
          </a:p>
        </p:txBody>
      </p:sp>
    </p:spTree>
    <p:extLst>
      <p:ext uri="{BB962C8B-B14F-4D97-AF65-F5344CB8AC3E}">
        <p14:creationId xmlns:p14="http://schemas.microsoft.com/office/powerpoint/2010/main" val="30703902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421642" y="1514902"/>
            <a:ext cx="6096000" cy="2535071"/>
          </a:xfrm>
        </p:spPr>
        <p:txBody>
          <a:bodyPr/>
          <a:lstStyle/>
          <a:p>
            <a:r>
              <a:rPr lang="en-US"/>
              <a:t>Click icon to add table</a:t>
            </a:r>
          </a:p>
        </p:txBody>
      </p:sp>
      <p:sp>
        <p:nvSpPr>
          <p:cNvPr id="6" name="Footer"/>
          <p:cNvSpPr txBox="1"/>
          <p:nvPr userDrawn="1"/>
        </p:nvSpPr>
        <p:spPr>
          <a:xfrm>
            <a:off x="2255900" y="4730933"/>
            <a:ext cx="6717007" cy="369332"/>
          </a:xfrm>
          <a:prstGeom prst="rect">
            <a:avLst/>
          </a:prstGeom>
          <a:noFill/>
          <a:effectLst/>
        </p:spPr>
        <p:txBody>
          <a:bodyPr wrap="square" lIns="0" tIns="0" rIns="0" rtlCol="0" anchor="b">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
        <p:nvSpPr>
          <p:cNvPr id="9" name="Slide Number Placeholder 2">
            <a:extLst>
              <a:ext uri="{FF2B5EF4-FFF2-40B4-BE49-F238E27FC236}">
                <a16:creationId xmlns:a16="http://schemas.microsoft.com/office/drawing/2014/main" id="{A11327AD-9EEC-497B-9E8F-80596BA0ED1E}"/>
              </a:ext>
            </a:extLst>
          </p:cNvPr>
          <p:cNvSpPr>
            <a:spLocks noGrp="1"/>
          </p:cNvSpPr>
          <p:nvPr>
            <p:ph type="sldNum" sz="quarter" idx="4"/>
          </p:nvPr>
        </p:nvSpPr>
        <p:spPr>
          <a:xfrm>
            <a:off x="8614489" y="4767263"/>
            <a:ext cx="369725" cy="273844"/>
          </a:xfrm>
          <a:prstGeom prst="rect">
            <a:avLst/>
          </a:prstGeom>
        </p:spPr>
        <p:txBody>
          <a:bodyPr vert="horz" lIns="91440" tIns="45720" rIns="91440" bIns="45720" rtlCol="0" anchor="ctr"/>
          <a:lstStyle>
            <a:lvl1pPr algn="r">
              <a:defRPr sz="900">
                <a:solidFill>
                  <a:srgbClr val="000000"/>
                </a:solidFill>
              </a:defRPr>
            </a:lvl1pPr>
          </a:lstStyle>
          <a:p>
            <a:fld id="{F9BE6549-90FB-4E0E-8C54-0640FEBC787D}" type="slidenum">
              <a:rPr lang="en-US" smtClean="0"/>
              <a:pPr/>
              <a:t>‹#›</a:t>
            </a:fld>
            <a:endParaRPr lang="en-US" dirty="0"/>
          </a:p>
        </p:txBody>
      </p:sp>
    </p:spTree>
    <p:extLst>
      <p:ext uri="{BB962C8B-B14F-4D97-AF65-F5344CB8AC3E}">
        <p14:creationId xmlns:p14="http://schemas.microsoft.com/office/powerpoint/2010/main" val="2532715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descr="aemelia_icons.png"/>
          <p:cNvPicPr preferRelativeResize="0"/>
          <p:nvPr/>
        </p:nvPicPr>
        <p:blipFill rotWithShape="1">
          <a:blip r:embed="rId2" cstate="screen">
            <a:alphaModFix amt="20000"/>
            <a:extLst>
              <a:ext uri="{28A0092B-C50C-407E-A947-70E740481C1C}">
                <a14:useLocalDpi xmlns:a14="http://schemas.microsoft.com/office/drawing/2010/main"/>
              </a:ext>
            </a:extLst>
          </a:blip>
          <a:srcRect/>
          <a:stretch/>
        </p:blipFill>
        <p:spPr>
          <a:xfrm>
            <a:off x="0" y="0"/>
            <a:ext cx="9144000" cy="1968874"/>
          </a:xfrm>
          <a:prstGeom prst="rect">
            <a:avLst/>
          </a:prstGeom>
          <a:noFill/>
          <a:ln>
            <a:noFill/>
          </a:ln>
        </p:spPr>
      </p:pic>
      <p:sp>
        <p:nvSpPr>
          <p:cNvPr id="14" name="Google Shape;14;p3"/>
          <p:cNvSpPr txBox="1">
            <a:spLocks noGrp="1"/>
          </p:cNvSpPr>
          <p:nvPr>
            <p:ph type="ctrTitle"/>
          </p:nvPr>
        </p:nvSpPr>
        <p:spPr>
          <a:xfrm>
            <a:off x="869526" y="404535"/>
            <a:ext cx="7841988" cy="806427"/>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dk1"/>
              </a:buClr>
              <a:buSzPts val="4800"/>
              <a:buNone/>
              <a:defRPr sz="4800">
                <a:solidFill>
                  <a:schemeClr val="tx1">
                    <a:lumMod val="60000"/>
                    <a:lumOff val="40000"/>
                  </a:schemeClr>
                </a:solidFill>
                <a:latin typeface="+mn-lt"/>
              </a:defRPr>
            </a:lvl1pPr>
            <a:lvl2pPr lvl="1" algn="r" rtl="0">
              <a:spcBef>
                <a:spcPts val="0"/>
              </a:spcBef>
              <a:spcAft>
                <a:spcPts val="0"/>
              </a:spcAft>
              <a:buClr>
                <a:schemeClr val="dk1"/>
              </a:buClr>
              <a:buSzPts val="4800"/>
              <a:buNone/>
              <a:defRPr sz="4800">
                <a:solidFill>
                  <a:schemeClr val="dk1"/>
                </a:solidFill>
              </a:defRPr>
            </a:lvl2pPr>
            <a:lvl3pPr lvl="2" algn="r" rtl="0">
              <a:spcBef>
                <a:spcPts val="0"/>
              </a:spcBef>
              <a:spcAft>
                <a:spcPts val="0"/>
              </a:spcAft>
              <a:buClr>
                <a:schemeClr val="dk1"/>
              </a:buClr>
              <a:buSzPts val="4800"/>
              <a:buNone/>
              <a:defRPr sz="4800">
                <a:solidFill>
                  <a:schemeClr val="dk1"/>
                </a:solidFill>
              </a:defRPr>
            </a:lvl3pPr>
            <a:lvl4pPr lvl="3" algn="r" rtl="0">
              <a:spcBef>
                <a:spcPts val="0"/>
              </a:spcBef>
              <a:spcAft>
                <a:spcPts val="0"/>
              </a:spcAft>
              <a:buClr>
                <a:schemeClr val="dk1"/>
              </a:buClr>
              <a:buSzPts val="4800"/>
              <a:buNone/>
              <a:defRPr sz="4800">
                <a:solidFill>
                  <a:schemeClr val="dk1"/>
                </a:solidFill>
              </a:defRPr>
            </a:lvl4pPr>
            <a:lvl5pPr lvl="4" algn="r" rtl="0">
              <a:spcBef>
                <a:spcPts val="0"/>
              </a:spcBef>
              <a:spcAft>
                <a:spcPts val="0"/>
              </a:spcAft>
              <a:buClr>
                <a:schemeClr val="dk1"/>
              </a:buClr>
              <a:buSzPts val="4800"/>
              <a:buNone/>
              <a:defRPr sz="4800">
                <a:solidFill>
                  <a:schemeClr val="dk1"/>
                </a:solidFill>
              </a:defRPr>
            </a:lvl5pPr>
            <a:lvl6pPr lvl="5" algn="r" rtl="0">
              <a:spcBef>
                <a:spcPts val="0"/>
              </a:spcBef>
              <a:spcAft>
                <a:spcPts val="0"/>
              </a:spcAft>
              <a:buClr>
                <a:schemeClr val="dk1"/>
              </a:buClr>
              <a:buSzPts val="4800"/>
              <a:buNone/>
              <a:defRPr sz="4800">
                <a:solidFill>
                  <a:schemeClr val="dk1"/>
                </a:solidFill>
              </a:defRPr>
            </a:lvl6pPr>
            <a:lvl7pPr lvl="6" algn="r" rtl="0">
              <a:spcBef>
                <a:spcPts val="0"/>
              </a:spcBef>
              <a:spcAft>
                <a:spcPts val="0"/>
              </a:spcAft>
              <a:buClr>
                <a:schemeClr val="dk1"/>
              </a:buClr>
              <a:buSzPts val="4800"/>
              <a:buNone/>
              <a:defRPr sz="4800">
                <a:solidFill>
                  <a:schemeClr val="dk1"/>
                </a:solidFill>
              </a:defRPr>
            </a:lvl7pPr>
            <a:lvl8pPr lvl="7" algn="r" rtl="0">
              <a:spcBef>
                <a:spcPts val="0"/>
              </a:spcBef>
              <a:spcAft>
                <a:spcPts val="0"/>
              </a:spcAft>
              <a:buClr>
                <a:schemeClr val="dk1"/>
              </a:buClr>
              <a:buSzPts val="4800"/>
              <a:buNone/>
              <a:defRPr sz="4800">
                <a:solidFill>
                  <a:schemeClr val="dk1"/>
                </a:solidFill>
              </a:defRPr>
            </a:lvl8pPr>
            <a:lvl9pPr lvl="8" algn="r" rtl="0">
              <a:spcBef>
                <a:spcPts val="0"/>
              </a:spcBef>
              <a:spcAft>
                <a:spcPts val="0"/>
              </a:spcAft>
              <a:buClr>
                <a:schemeClr val="dk1"/>
              </a:buClr>
              <a:buSzPts val="4800"/>
              <a:buNone/>
              <a:defRPr sz="4800">
                <a:solidFill>
                  <a:schemeClr val="dk1"/>
                </a:solidFill>
              </a:defRPr>
            </a:lvl9pPr>
          </a:lstStyle>
          <a:p>
            <a:endParaRPr dirty="0"/>
          </a:p>
        </p:txBody>
      </p:sp>
      <p:sp>
        <p:nvSpPr>
          <p:cNvPr id="15" name="Google Shape;15;p3"/>
          <p:cNvSpPr txBox="1">
            <a:spLocks noGrp="1"/>
          </p:cNvSpPr>
          <p:nvPr>
            <p:ph type="subTitle" idx="1"/>
          </p:nvPr>
        </p:nvSpPr>
        <p:spPr>
          <a:xfrm>
            <a:off x="869526" y="1324292"/>
            <a:ext cx="7841988" cy="784800"/>
          </a:xfrm>
          <a:prstGeom prst="rect">
            <a:avLst/>
          </a:prstGeom>
        </p:spPr>
        <p:txBody>
          <a:bodyPr spcFirstLastPara="1" wrap="square" lIns="91425" tIns="91425" rIns="91425" bIns="91425" anchor="t" anchorCtr="0">
            <a:noAutofit/>
          </a:bodyPr>
          <a:lstStyle>
            <a:lvl1pPr marL="495300" lvl="0" indent="-457200" algn="l" rtl="0">
              <a:spcBef>
                <a:spcPts val="0"/>
              </a:spcBef>
              <a:spcAft>
                <a:spcPts val="0"/>
              </a:spcAft>
              <a:buClr>
                <a:schemeClr val="accent1"/>
              </a:buClr>
              <a:buSzPts val="2400"/>
              <a:buFont typeface="Arial" panose="020B0604020202020204" pitchFamily="34" charset="0"/>
              <a:buChar char="•"/>
              <a:defRPr sz="2800">
                <a:solidFill>
                  <a:schemeClr val="tx1">
                    <a:lumMod val="50000"/>
                  </a:schemeClr>
                </a:solidFill>
                <a:latin typeface="+mn-lt"/>
              </a:defRPr>
            </a:lvl1pPr>
            <a:lvl2pPr lvl="1" algn="r" rtl="0">
              <a:spcBef>
                <a:spcPts val="0"/>
              </a:spcBef>
              <a:spcAft>
                <a:spcPts val="0"/>
              </a:spcAft>
              <a:buClr>
                <a:schemeClr val="accent1"/>
              </a:buClr>
              <a:buSzPts val="2400"/>
              <a:buNone/>
              <a:defRPr>
                <a:solidFill>
                  <a:schemeClr val="accent1"/>
                </a:solidFill>
              </a:defRPr>
            </a:lvl2pPr>
            <a:lvl3pPr lvl="2" algn="r" rtl="0">
              <a:spcBef>
                <a:spcPts val="0"/>
              </a:spcBef>
              <a:spcAft>
                <a:spcPts val="0"/>
              </a:spcAft>
              <a:buClr>
                <a:schemeClr val="accent1"/>
              </a:buClr>
              <a:buSzPts val="2400"/>
              <a:buNone/>
              <a:defRPr>
                <a:solidFill>
                  <a:schemeClr val="accent1"/>
                </a:solidFill>
              </a:defRPr>
            </a:lvl3pPr>
            <a:lvl4pPr lvl="3" algn="r" rtl="0">
              <a:spcBef>
                <a:spcPts val="0"/>
              </a:spcBef>
              <a:spcAft>
                <a:spcPts val="0"/>
              </a:spcAft>
              <a:buClr>
                <a:schemeClr val="accent1"/>
              </a:buClr>
              <a:buSzPts val="2400"/>
              <a:buNone/>
              <a:defRPr sz="2400">
                <a:solidFill>
                  <a:schemeClr val="accent1"/>
                </a:solidFill>
              </a:defRPr>
            </a:lvl4pPr>
            <a:lvl5pPr lvl="4" algn="r" rtl="0">
              <a:spcBef>
                <a:spcPts val="0"/>
              </a:spcBef>
              <a:spcAft>
                <a:spcPts val="0"/>
              </a:spcAft>
              <a:buClr>
                <a:schemeClr val="accent1"/>
              </a:buClr>
              <a:buSzPts val="2400"/>
              <a:buNone/>
              <a:defRPr sz="2400">
                <a:solidFill>
                  <a:schemeClr val="accent1"/>
                </a:solidFill>
              </a:defRPr>
            </a:lvl5pPr>
            <a:lvl6pPr lvl="5" algn="r" rtl="0">
              <a:spcBef>
                <a:spcPts val="0"/>
              </a:spcBef>
              <a:spcAft>
                <a:spcPts val="0"/>
              </a:spcAft>
              <a:buClr>
                <a:schemeClr val="accent1"/>
              </a:buClr>
              <a:buSzPts val="2400"/>
              <a:buNone/>
              <a:defRPr sz="2400">
                <a:solidFill>
                  <a:schemeClr val="accent1"/>
                </a:solidFill>
              </a:defRPr>
            </a:lvl6pPr>
            <a:lvl7pPr lvl="6" algn="r" rtl="0">
              <a:spcBef>
                <a:spcPts val="0"/>
              </a:spcBef>
              <a:spcAft>
                <a:spcPts val="0"/>
              </a:spcAft>
              <a:buClr>
                <a:schemeClr val="accent1"/>
              </a:buClr>
              <a:buSzPts val="2400"/>
              <a:buNone/>
              <a:defRPr sz="2400">
                <a:solidFill>
                  <a:schemeClr val="accent1"/>
                </a:solidFill>
              </a:defRPr>
            </a:lvl7pPr>
            <a:lvl8pPr lvl="7" algn="r" rtl="0">
              <a:spcBef>
                <a:spcPts val="0"/>
              </a:spcBef>
              <a:spcAft>
                <a:spcPts val="0"/>
              </a:spcAft>
              <a:buClr>
                <a:schemeClr val="accent1"/>
              </a:buClr>
              <a:buSzPts val="2400"/>
              <a:buNone/>
              <a:defRPr sz="2400">
                <a:solidFill>
                  <a:schemeClr val="accent1"/>
                </a:solidFill>
              </a:defRPr>
            </a:lvl8pPr>
            <a:lvl9pPr lvl="8" algn="r" rtl="0">
              <a:spcBef>
                <a:spcPts val="0"/>
              </a:spcBef>
              <a:spcAft>
                <a:spcPts val="0"/>
              </a:spcAft>
              <a:buClr>
                <a:schemeClr val="accent1"/>
              </a:buClr>
              <a:buSzPts val="2400"/>
              <a:buNone/>
              <a:defRPr sz="2400">
                <a:solidFill>
                  <a:schemeClr val="accent1"/>
                </a:solidFill>
              </a:defRPr>
            </a:lvl9pPr>
          </a:lstStyle>
          <a:p>
            <a:endParaRPr dirty="0"/>
          </a:p>
        </p:txBody>
      </p:sp>
    </p:spTree>
    <p:extLst>
      <p:ext uri="{BB962C8B-B14F-4D97-AF65-F5344CB8AC3E}">
        <p14:creationId xmlns:p14="http://schemas.microsoft.com/office/powerpoint/2010/main" val="21814015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1" y="1597821"/>
            <a:ext cx="7086600" cy="1102519"/>
          </a:xfrm>
        </p:spPr>
        <p:txBody>
          <a:bodyPr/>
          <a:lstStyle>
            <a:lvl1pPr>
              <a:defRPr>
                <a:solidFill>
                  <a:srgbClr val="002060"/>
                </a:solidFill>
              </a:defRPr>
            </a:lvl1pPr>
          </a:lstStyle>
          <a:p>
            <a:r>
              <a:rPr lang="en-US" dirty="0"/>
              <a:t>Click to edit Master title style</a:t>
            </a:r>
          </a:p>
        </p:txBody>
      </p:sp>
      <p:sp>
        <p:nvSpPr>
          <p:cNvPr id="3" name="Subtitle 2"/>
          <p:cNvSpPr>
            <a:spLocks noGrp="1"/>
          </p:cNvSpPr>
          <p:nvPr>
            <p:ph type="subTitle" idx="1"/>
          </p:nvPr>
        </p:nvSpPr>
        <p:spPr>
          <a:xfrm>
            <a:off x="2057400" y="2914650"/>
            <a:ext cx="5715000" cy="1314450"/>
          </a:xfrm>
        </p:spPr>
        <p:txBody>
          <a:bodyPr/>
          <a:lstStyle>
            <a:lvl1pPr marL="0" indent="0" algn="ctr">
              <a:buNone/>
              <a:defRPr>
                <a:solidFill>
                  <a:srgbClr val="002060"/>
                </a:solidFill>
              </a:defRPr>
            </a:lvl1pPr>
            <a:lvl2pPr marL="308678" indent="0" algn="ctr">
              <a:buNone/>
              <a:defRPr>
                <a:solidFill>
                  <a:schemeClr val="tx1">
                    <a:tint val="75000"/>
                  </a:schemeClr>
                </a:solidFill>
              </a:defRPr>
            </a:lvl2pPr>
            <a:lvl3pPr marL="617357" indent="0" algn="ctr">
              <a:buNone/>
              <a:defRPr>
                <a:solidFill>
                  <a:schemeClr val="tx1">
                    <a:tint val="75000"/>
                  </a:schemeClr>
                </a:solidFill>
              </a:defRPr>
            </a:lvl3pPr>
            <a:lvl4pPr marL="926036" indent="0" algn="ctr">
              <a:buNone/>
              <a:defRPr>
                <a:solidFill>
                  <a:schemeClr val="tx1">
                    <a:tint val="75000"/>
                  </a:schemeClr>
                </a:solidFill>
              </a:defRPr>
            </a:lvl4pPr>
            <a:lvl5pPr marL="1234715" indent="0" algn="ctr">
              <a:buNone/>
              <a:defRPr>
                <a:solidFill>
                  <a:schemeClr val="tx1">
                    <a:tint val="75000"/>
                  </a:schemeClr>
                </a:solidFill>
              </a:defRPr>
            </a:lvl5pPr>
            <a:lvl6pPr marL="1543393" indent="0" algn="ctr">
              <a:buNone/>
              <a:defRPr>
                <a:solidFill>
                  <a:schemeClr val="tx1">
                    <a:tint val="75000"/>
                  </a:schemeClr>
                </a:solidFill>
              </a:defRPr>
            </a:lvl6pPr>
            <a:lvl7pPr marL="1852072" indent="0" algn="ctr">
              <a:buNone/>
              <a:defRPr>
                <a:solidFill>
                  <a:schemeClr val="tx1">
                    <a:tint val="75000"/>
                  </a:schemeClr>
                </a:solidFill>
              </a:defRPr>
            </a:lvl7pPr>
            <a:lvl8pPr marL="2160750" indent="0" algn="ctr">
              <a:buNone/>
              <a:defRPr>
                <a:solidFill>
                  <a:schemeClr val="tx1">
                    <a:tint val="75000"/>
                  </a:schemeClr>
                </a:solidFill>
              </a:defRPr>
            </a:lvl8pPr>
            <a:lvl9pPr marL="2469429"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a:xfrm>
            <a:off x="3124200" y="4767265"/>
            <a:ext cx="4926227" cy="273844"/>
          </a:xfrm>
          <a:prstGeom prst="rect">
            <a:avLst/>
          </a:prstGeom>
        </p:spPr>
        <p:txBody>
          <a:bodyPr/>
          <a:lstStyle>
            <a:lvl1pPr>
              <a:defRPr sz="1050" i="1"/>
            </a:lvl1pPr>
          </a:lstStyle>
          <a:p>
            <a:r>
              <a:rPr lang="en-CA" dirty="0"/>
              <a:t>Course Name, Module # 			Your name</a:t>
            </a:r>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3FF120F-DC9A-48DE-9A47-BE04D7F50371}" type="slidenum">
              <a:rPr lang="en-CA" smtClean="0"/>
              <a:pPr/>
              <a:t>‹#›</a:t>
            </a:fld>
            <a:endParaRPr lang="en-CA" dirty="0"/>
          </a:p>
        </p:txBody>
      </p:sp>
    </p:spTree>
    <p:extLst>
      <p:ext uri="{BB962C8B-B14F-4D97-AF65-F5344CB8AC3E}">
        <p14:creationId xmlns:p14="http://schemas.microsoft.com/office/powerpoint/2010/main" val="71808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5"/>
            <a:ext cx="2133600" cy="273844"/>
          </a:xfrm>
          <a:prstGeom prst="rect">
            <a:avLst/>
          </a:prstGeom>
        </p:spPr>
        <p:txBody>
          <a:bodyPr/>
          <a:lstStyle>
            <a:lvl1pPr>
              <a:defRPr/>
            </a:lvl1pPr>
          </a:lstStyle>
          <a:p>
            <a:r>
              <a:rPr lang="en-CA" dirty="0"/>
              <a:t>Date</a:t>
            </a:r>
          </a:p>
        </p:txBody>
      </p:sp>
      <p:sp>
        <p:nvSpPr>
          <p:cNvPr id="6" name="Slide Number Placeholder 5"/>
          <p:cNvSpPr>
            <a:spLocks noGrp="1"/>
          </p:cNvSpPr>
          <p:nvPr>
            <p:ph type="sldNum" sz="quarter" idx="12"/>
          </p:nvPr>
        </p:nvSpPr>
        <p:spPr/>
        <p:txBody>
          <a:bodyPr/>
          <a:lstStyle/>
          <a:p>
            <a:fld id="{33FF120F-DC9A-48DE-9A47-BE04D7F50371}" type="slidenum">
              <a:rPr lang="en-CA" smtClean="0"/>
              <a:t>‹#›</a:t>
            </a:fld>
            <a:endParaRPr lang="en-CA" dirty="0"/>
          </a:p>
        </p:txBody>
      </p:sp>
      <p:sp>
        <p:nvSpPr>
          <p:cNvPr id="7" name="Footer Placeholder 4"/>
          <p:cNvSpPr txBox="1">
            <a:spLocks/>
          </p:cNvSpPr>
          <p:nvPr userDrawn="1"/>
        </p:nvSpPr>
        <p:spPr>
          <a:xfrm>
            <a:off x="3025347" y="4767265"/>
            <a:ext cx="5655277" cy="250031"/>
          </a:xfrm>
          <a:prstGeom prst="rect">
            <a:avLst/>
          </a:prstGeom>
        </p:spPr>
        <p:txBody>
          <a:bodyPr/>
          <a:ls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CA" sz="900" dirty="0">
                <a:latin typeface="Abadi MT Condensed Light" panose="020B0306030101010103" pitchFamily="34" charset="77"/>
              </a:rPr>
              <a:t>COM 3013, Module #7			Mac Kyte</a:t>
            </a:r>
          </a:p>
        </p:txBody>
      </p:sp>
    </p:spTree>
    <p:extLst>
      <p:ext uri="{BB962C8B-B14F-4D97-AF65-F5344CB8AC3E}">
        <p14:creationId xmlns:p14="http://schemas.microsoft.com/office/powerpoint/2010/main" val="266206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71600" y="3305178"/>
            <a:ext cx="7123113" cy="1021556"/>
          </a:xfrm>
        </p:spPr>
        <p:txBody>
          <a:bodyPr anchor="t"/>
          <a:lstStyle>
            <a:lvl1pPr algn="l">
              <a:defRPr sz="2701" b="1" cap="all"/>
            </a:lvl1pPr>
          </a:lstStyle>
          <a:p>
            <a:r>
              <a:rPr lang="en-US"/>
              <a:t>Click to edit Master title style</a:t>
            </a:r>
          </a:p>
        </p:txBody>
      </p:sp>
      <p:sp>
        <p:nvSpPr>
          <p:cNvPr id="3" name="Text Placeholder 2"/>
          <p:cNvSpPr>
            <a:spLocks noGrp="1"/>
          </p:cNvSpPr>
          <p:nvPr>
            <p:ph type="body" idx="1"/>
          </p:nvPr>
        </p:nvSpPr>
        <p:spPr>
          <a:xfrm>
            <a:off x="1371600" y="2180035"/>
            <a:ext cx="7123113" cy="1125140"/>
          </a:xfrm>
        </p:spPr>
        <p:txBody>
          <a:bodyPr anchor="b"/>
          <a:lstStyle>
            <a:lvl1pPr marL="0" indent="0">
              <a:buNone/>
              <a:defRPr sz="1350">
                <a:solidFill>
                  <a:schemeClr val="tx1">
                    <a:tint val="75000"/>
                  </a:schemeClr>
                </a:solidFill>
              </a:defRPr>
            </a:lvl1pPr>
            <a:lvl2pPr marL="308678" indent="0">
              <a:buNone/>
              <a:defRPr sz="1215">
                <a:solidFill>
                  <a:schemeClr val="tx1">
                    <a:tint val="75000"/>
                  </a:schemeClr>
                </a:solidFill>
              </a:defRPr>
            </a:lvl2pPr>
            <a:lvl3pPr marL="617357" indent="0">
              <a:buNone/>
              <a:defRPr sz="1080">
                <a:solidFill>
                  <a:schemeClr val="tx1">
                    <a:tint val="75000"/>
                  </a:schemeClr>
                </a:solidFill>
              </a:defRPr>
            </a:lvl3pPr>
            <a:lvl4pPr marL="926036" indent="0">
              <a:buNone/>
              <a:defRPr sz="945">
                <a:solidFill>
                  <a:schemeClr val="tx1">
                    <a:tint val="75000"/>
                  </a:schemeClr>
                </a:solidFill>
              </a:defRPr>
            </a:lvl4pPr>
            <a:lvl5pPr marL="1234715" indent="0">
              <a:buNone/>
              <a:defRPr sz="945">
                <a:solidFill>
                  <a:schemeClr val="tx1">
                    <a:tint val="75000"/>
                  </a:schemeClr>
                </a:solidFill>
              </a:defRPr>
            </a:lvl5pPr>
            <a:lvl6pPr marL="1543393" indent="0">
              <a:buNone/>
              <a:defRPr sz="945">
                <a:solidFill>
                  <a:schemeClr val="tx1">
                    <a:tint val="75000"/>
                  </a:schemeClr>
                </a:solidFill>
              </a:defRPr>
            </a:lvl6pPr>
            <a:lvl7pPr marL="1852072" indent="0">
              <a:buNone/>
              <a:defRPr sz="945">
                <a:solidFill>
                  <a:schemeClr val="tx1">
                    <a:tint val="75000"/>
                  </a:schemeClr>
                </a:solidFill>
              </a:defRPr>
            </a:lvl7pPr>
            <a:lvl8pPr marL="2160750" indent="0">
              <a:buNone/>
              <a:defRPr sz="945">
                <a:solidFill>
                  <a:schemeClr val="tx1">
                    <a:tint val="75000"/>
                  </a:schemeClr>
                </a:solidFill>
              </a:defRPr>
            </a:lvl8pPr>
            <a:lvl9pPr marL="2469429" indent="0">
              <a:buNone/>
              <a:defRPr sz="945">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457200" y="4767265"/>
            <a:ext cx="2133600" cy="273844"/>
          </a:xfrm>
          <a:prstGeom prst="rect">
            <a:avLst/>
          </a:prstGeom>
        </p:spPr>
        <p:txBody>
          <a:bodyPr/>
          <a:lstStyle/>
          <a:p>
            <a:fld id="{49F0BE6A-3170-4BD4-B933-AE72C3A7E980}" type="datetime1">
              <a:rPr lang="en-CA" smtClean="0"/>
              <a:t>2022-07-26</a:t>
            </a:fld>
            <a:endParaRPr lang="en-CA" dirty="0"/>
          </a:p>
        </p:txBody>
      </p:sp>
      <p:sp>
        <p:nvSpPr>
          <p:cNvPr id="6" name="Slide Number Placeholder 5"/>
          <p:cNvSpPr>
            <a:spLocks noGrp="1"/>
          </p:cNvSpPr>
          <p:nvPr>
            <p:ph type="sldNum" sz="quarter" idx="12"/>
          </p:nvPr>
        </p:nvSpPr>
        <p:spPr/>
        <p:txBody>
          <a:bodyPr/>
          <a:lstStyle/>
          <a:p>
            <a:fld id="{33FF120F-DC9A-48DE-9A47-BE04D7F50371}" type="slidenum">
              <a:rPr lang="en-CA" smtClean="0"/>
              <a:t>‹#›</a:t>
            </a:fld>
            <a:endParaRPr lang="en-CA" dirty="0"/>
          </a:p>
        </p:txBody>
      </p:sp>
      <p:sp>
        <p:nvSpPr>
          <p:cNvPr id="7" name="Rectangle 6"/>
          <p:cNvSpPr/>
          <p:nvPr/>
        </p:nvSpPr>
        <p:spPr>
          <a:xfrm>
            <a:off x="2836046" y="2433251"/>
            <a:ext cx="2618024" cy="279307"/>
          </a:xfrm>
          <a:prstGeom prst="rect">
            <a:avLst/>
          </a:prstGeom>
        </p:spPr>
        <p:txBody>
          <a:bodyPr wrap="none">
            <a:spAutoFit/>
          </a:bodyPr>
          <a:lstStyle/>
          <a:p>
            <a:r>
              <a:rPr lang="en-US" sz="1215" dirty="0"/>
              <a:t>1022- Unit 5 - Instructor: S. Vincent</a:t>
            </a:r>
          </a:p>
        </p:txBody>
      </p:sp>
      <p:sp>
        <p:nvSpPr>
          <p:cNvPr id="8" name="Footer Placeholder 4"/>
          <p:cNvSpPr txBox="1">
            <a:spLocks/>
          </p:cNvSpPr>
          <p:nvPr userDrawn="1"/>
        </p:nvSpPr>
        <p:spPr>
          <a:xfrm>
            <a:off x="3025347" y="4743452"/>
            <a:ext cx="5655277" cy="273844"/>
          </a:xfrm>
          <a:prstGeom prst="rect">
            <a:avLst/>
          </a:prstGeom>
        </p:spPr>
        <p:txBody>
          <a:bodyPr/>
          <a:ls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CA" sz="1050" dirty="0"/>
              <a:t>Course Name, Module # 			Your name</a:t>
            </a:r>
          </a:p>
        </p:txBody>
      </p:sp>
    </p:spTree>
    <p:extLst>
      <p:ext uri="{BB962C8B-B14F-4D97-AF65-F5344CB8AC3E}">
        <p14:creationId xmlns:p14="http://schemas.microsoft.com/office/powerpoint/2010/main" val="164756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1" y="205979"/>
            <a:ext cx="7772400" cy="857250"/>
          </a:xfrm>
        </p:spPr>
        <p:txBody>
          <a:bodyPr/>
          <a:lstStyle>
            <a:lvl1pPr>
              <a:defRPr b="1">
                <a:solidFill>
                  <a:srgbClr val="002060"/>
                </a:solidFill>
                <a:effectLst>
                  <a:outerShdw blurRad="38100" dist="38100" dir="2700000" algn="tl">
                    <a:srgbClr val="000000">
                      <a:alpha val="43137"/>
                    </a:srgbClr>
                  </a:outerShdw>
                </a:effectLst>
              </a:defRPr>
            </a:lvl1pPr>
          </a:lstStyle>
          <a:p>
            <a:r>
              <a:rPr lang="en-US" dirty="0"/>
              <a:t>Click to edit Master title style</a:t>
            </a:r>
          </a:p>
        </p:txBody>
      </p:sp>
      <p:sp>
        <p:nvSpPr>
          <p:cNvPr id="3" name="Content Placeholder 2"/>
          <p:cNvSpPr>
            <a:spLocks noGrp="1"/>
          </p:cNvSpPr>
          <p:nvPr>
            <p:ph sz="half" idx="1"/>
          </p:nvPr>
        </p:nvSpPr>
        <p:spPr>
          <a:xfrm>
            <a:off x="914400" y="1200153"/>
            <a:ext cx="3581400" cy="3394472"/>
          </a:xfrm>
        </p:spPr>
        <p:txBody>
          <a:bodyPr/>
          <a:lstStyle>
            <a:lvl1pPr>
              <a:defRPr sz="1891"/>
            </a:lvl1pPr>
            <a:lvl2pPr>
              <a:defRPr sz="1620"/>
            </a:lvl2pPr>
            <a:lvl3pPr>
              <a:defRPr sz="1350"/>
            </a:lvl3pPr>
            <a:lvl4pPr>
              <a:defRPr sz="1215"/>
            </a:lvl4pPr>
            <a:lvl5pPr>
              <a:defRPr sz="1215"/>
            </a:lvl5pPr>
            <a:lvl6pPr>
              <a:defRPr sz="1215"/>
            </a:lvl6pPr>
            <a:lvl7pPr>
              <a:defRPr sz="1215"/>
            </a:lvl7pPr>
            <a:lvl8pPr>
              <a:defRPr sz="1215"/>
            </a:lvl8pPr>
            <a:lvl9pPr>
              <a:defRPr sz="121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3"/>
            <a:ext cx="4038600" cy="3394472"/>
          </a:xfrm>
        </p:spPr>
        <p:txBody>
          <a:bodyPr/>
          <a:lstStyle>
            <a:lvl1pPr>
              <a:defRPr sz="1891"/>
            </a:lvl1pPr>
            <a:lvl2pPr>
              <a:defRPr sz="1620"/>
            </a:lvl2pPr>
            <a:lvl3pPr>
              <a:defRPr sz="1350"/>
            </a:lvl3pPr>
            <a:lvl4pPr>
              <a:defRPr sz="1215"/>
            </a:lvl4pPr>
            <a:lvl5pPr>
              <a:defRPr sz="1215"/>
            </a:lvl5pPr>
            <a:lvl6pPr>
              <a:defRPr sz="1215"/>
            </a:lvl6pPr>
            <a:lvl7pPr>
              <a:defRPr sz="1215"/>
            </a:lvl7pPr>
            <a:lvl8pPr>
              <a:defRPr sz="1215"/>
            </a:lvl8pPr>
            <a:lvl9pPr>
              <a:defRPr sz="121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5"/>
            <a:ext cx="2133600" cy="273844"/>
          </a:xfrm>
          <a:prstGeom prst="rect">
            <a:avLst/>
          </a:prstGeom>
        </p:spPr>
        <p:txBody>
          <a:bodyPr/>
          <a:lstStyle/>
          <a:p>
            <a:fld id="{51BCFA11-2B87-42D5-8509-60BD42F9F932}" type="datetime1">
              <a:rPr lang="en-CA" smtClean="0"/>
              <a:t>2022-07-26</a:t>
            </a:fld>
            <a:endParaRPr lang="en-CA" dirty="0"/>
          </a:p>
        </p:txBody>
      </p:sp>
      <p:sp>
        <p:nvSpPr>
          <p:cNvPr id="7" name="Slide Number Placeholder 6"/>
          <p:cNvSpPr>
            <a:spLocks noGrp="1"/>
          </p:cNvSpPr>
          <p:nvPr>
            <p:ph type="sldNum" sz="quarter" idx="12"/>
          </p:nvPr>
        </p:nvSpPr>
        <p:spPr/>
        <p:txBody>
          <a:bodyPr/>
          <a:lstStyle/>
          <a:p>
            <a:fld id="{33FF120F-DC9A-48DE-9A47-BE04D7F50371}" type="slidenum">
              <a:rPr lang="en-CA" smtClean="0"/>
              <a:t>‹#›</a:t>
            </a:fld>
            <a:endParaRPr lang="en-CA" dirty="0"/>
          </a:p>
        </p:txBody>
      </p:sp>
      <p:sp>
        <p:nvSpPr>
          <p:cNvPr id="8" name="Footer Placeholder 4"/>
          <p:cNvSpPr>
            <a:spLocks noGrp="1"/>
          </p:cNvSpPr>
          <p:nvPr>
            <p:ph type="ftr" sz="quarter" idx="11"/>
          </p:nvPr>
        </p:nvSpPr>
        <p:spPr>
          <a:xfrm>
            <a:off x="3124200" y="4767265"/>
            <a:ext cx="4926227" cy="273844"/>
          </a:xfrm>
          <a:prstGeom prst="rect">
            <a:avLst/>
          </a:prstGeom>
        </p:spPr>
        <p:txBody>
          <a:bodyPr/>
          <a:lstStyle>
            <a:lvl1pPr>
              <a:defRPr/>
            </a:lvl1pPr>
          </a:lstStyle>
          <a:p>
            <a:r>
              <a:rPr lang="en-CA" dirty="0"/>
              <a:t>Course Name, Module # 			Your name</a:t>
            </a:r>
          </a:p>
        </p:txBody>
      </p:sp>
    </p:spTree>
    <p:extLst>
      <p:ext uri="{BB962C8B-B14F-4D97-AF65-F5344CB8AC3E}">
        <p14:creationId xmlns:p14="http://schemas.microsoft.com/office/powerpoint/2010/main" val="85735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1" y="205979"/>
            <a:ext cx="7772400" cy="857250"/>
          </a:xfrm>
        </p:spPr>
        <p:txBody>
          <a:bodyPr/>
          <a:lstStyle>
            <a:lvl1pPr>
              <a:defRPr>
                <a:solidFill>
                  <a:srgbClr val="002060"/>
                </a:solidFill>
              </a:defRPr>
            </a:lvl1pPr>
          </a:lstStyle>
          <a:p>
            <a:r>
              <a:rPr lang="en-US" dirty="0"/>
              <a:t>Click to edit Master title style</a:t>
            </a:r>
          </a:p>
        </p:txBody>
      </p:sp>
      <p:sp>
        <p:nvSpPr>
          <p:cNvPr id="3" name="Text Placeholder 2"/>
          <p:cNvSpPr>
            <a:spLocks noGrp="1"/>
          </p:cNvSpPr>
          <p:nvPr>
            <p:ph type="body" idx="1"/>
          </p:nvPr>
        </p:nvSpPr>
        <p:spPr>
          <a:xfrm>
            <a:off x="914402" y="1151335"/>
            <a:ext cx="3582988" cy="479822"/>
          </a:xfrm>
        </p:spPr>
        <p:txBody>
          <a:bodyPr anchor="b"/>
          <a:lstStyle>
            <a:lvl1pPr marL="0" indent="0">
              <a:buNone/>
              <a:defRPr sz="1620" b="1">
                <a:solidFill>
                  <a:srgbClr val="002060"/>
                </a:solidFill>
              </a:defRPr>
            </a:lvl1pPr>
            <a:lvl2pPr marL="308678" indent="0">
              <a:buNone/>
              <a:defRPr sz="1350" b="1"/>
            </a:lvl2pPr>
            <a:lvl3pPr marL="617357" indent="0">
              <a:buNone/>
              <a:defRPr sz="1215" b="1"/>
            </a:lvl3pPr>
            <a:lvl4pPr marL="926036" indent="0">
              <a:buNone/>
              <a:defRPr sz="1080" b="1"/>
            </a:lvl4pPr>
            <a:lvl5pPr marL="1234715" indent="0">
              <a:buNone/>
              <a:defRPr sz="1080" b="1"/>
            </a:lvl5pPr>
            <a:lvl6pPr marL="1543393" indent="0">
              <a:buNone/>
              <a:defRPr sz="1080" b="1"/>
            </a:lvl6pPr>
            <a:lvl7pPr marL="1852072" indent="0">
              <a:buNone/>
              <a:defRPr sz="1080" b="1"/>
            </a:lvl7pPr>
            <a:lvl8pPr marL="2160750" indent="0">
              <a:buNone/>
              <a:defRPr sz="1080" b="1"/>
            </a:lvl8pPr>
            <a:lvl9pPr marL="2469429" indent="0">
              <a:buNone/>
              <a:defRPr sz="1080" b="1"/>
            </a:lvl9pPr>
          </a:lstStyle>
          <a:p>
            <a:pPr lvl="0"/>
            <a:r>
              <a:rPr lang="en-US" dirty="0"/>
              <a:t>Edit Master text styles</a:t>
            </a:r>
          </a:p>
        </p:txBody>
      </p:sp>
      <p:sp>
        <p:nvSpPr>
          <p:cNvPr id="4" name="Content Placeholder 3"/>
          <p:cNvSpPr>
            <a:spLocks noGrp="1"/>
          </p:cNvSpPr>
          <p:nvPr>
            <p:ph sz="half" idx="2"/>
          </p:nvPr>
        </p:nvSpPr>
        <p:spPr>
          <a:xfrm>
            <a:off x="914402" y="1631156"/>
            <a:ext cx="3582988" cy="2963466"/>
          </a:xfrm>
        </p:spPr>
        <p:txBody>
          <a:bodyPr/>
          <a:lstStyle>
            <a:lvl1pPr>
              <a:defRPr sz="1620"/>
            </a:lvl1pPr>
            <a:lvl2pPr>
              <a:defRPr sz="1350"/>
            </a:lvl2pPr>
            <a:lvl3pPr>
              <a:defRPr sz="1215"/>
            </a:lvl3pPr>
            <a:lvl4pPr>
              <a:defRPr sz="1080"/>
            </a:lvl4pPr>
            <a:lvl5pPr>
              <a:defRPr sz="1080"/>
            </a:lvl5pPr>
            <a:lvl6pPr>
              <a:defRPr sz="1080"/>
            </a:lvl6pPr>
            <a:lvl7pPr>
              <a:defRPr sz="1080"/>
            </a:lvl7pPr>
            <a:lvl8pPr>
              <a:defRPr sz="1080"/>
            </a:lvl8pPr>
            <a:lvl9pPr>
              <a:defRPr sz="108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620" b="1">
                <a:solidFill>
                  <a:srgbClr val="002060"/>
                </a:solidFill>
              </a:defRPr>
            </a:lvl1pPr>
            <a:lvl2pPr marL="308678" indent="0">
              <a:buNone/>
              <a:defRPr sz="1350" b="1"/>
            </a:lvl2pPr>
            <a:lvl3pPr marL="617357" indent="0">
              <a:buNone/>
              <a:defRPr sz="1215" b="1"/>
            </a:lvl3pPr>
            <a:lvl4pPr marL="926036" indent="0">
              <a:buNone/>
              <a:defRPr sz="1080" b="1"/>
            </a:lvl4pPr>
            <a:lvl5pPr marL="1234715" indent="0">
              <a:buNone/>
              <a:defRPr sz="1080" b="1"/>
            </a:lvl5pPr>
            <a:lvl6pPr marL="1543393" indent="0">
              <a:buNone/>
              <a:defRPr sz="1080" b="1"/>
            </a:lvl6pPr>
            <a:lvl7pPr marL="1852072" indent="0">
              <a:buNone/>
              <a:defRPr sz="1080" b="1"/>
            </a:lvl7pPr>
            <a:lvl8pPr marL="2160750" indent="0">
              <a:buNone/>
              <a:defRPr sz="1080" b="1"/>
            </a:lvl8pPr>
            <a:lvl9pPr marL="2469429" indent="0">
              <a:buNone/>
              <a:defRPr sz="1080" b="1"/>
            </a:lvl9pPr>
          </a:lstStyle>
          <a:p>
            <a:pPr lvl="0"/>
            <a:r>
              <a:rPr lang="en-US" dirty="0"/>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620"/>
            </a:lvl1pPr>
            <a:lvl2pPr>
              <a:defRPr sz="1350"/>
            </a:lvl2pPr>
            <a:lvl3pPr>
              <a:defRPr sz="1215"/>
            </a:lvl3pPr>
            <a:lvl4pPr>
              <a:defRPr sz="1080"/>
            </a:lvl4pPr>
            <a:lvl5pPr>
              <a:defRPr sz="1080"/>
            </a:lvl5pPr>
            <a:lvl6pPr>
              <a:defRPr sz="1080"/>
            </a:lvl6pPr>
            <a:lvl7pPr>
              <a:defRPr sz="1080"/>
            </a:lvl7pPr>
            <a:lvl8pPr>
              <a:defRPr sz="1080"/>
            </a:lvl8pPr>
            <a:lvl9pPr>
              <a:defRPr sz="108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5"/>
            <a:ext cx="2133600" cy="273844"/>
          </a:xfrm>
          <a:prstGeom prst="rect">
            <a:avLst/>
          </a:prstGeom>
        </p:spPr>
        <p:txBody>
          <a:bodyPr/>
          <a:lstStyle/>
          <a:p>
            <a:fld id="{A527D8E2-E6C5-488B-BA94-1887282A3628}" type="datetime1">
              <a:rPr lang="en-CA" smtClean="0"/>
              <a:t>2022-07-26</a:t>
            </a:fld>
            <a:endParaRPr lang="en-CA" dirty="0"/>
          </a:p>
        </p:txBody>
      </p:sp>
      <p:sp>
        <p:nvSpPr>
          <p:cNvPr id="9" name="Slide Number Placeholder 8"/>
          <p:cNvSpPr>
            <a:spLocks noGrp="1"/>
          </p:cNvSpPr>
          <p:nvPr>
            <p:ph type="sldNum" sz="quarter" idx="12"/>
          </p:nvPr>
        </p:nvSpPr>
        <p:spPr/>
        <p:txBody>
          <a:bodyPr/>
          <a:lstStyle/>
          <a:p>
            <a:fld id="{33FF120F-DC9A-48DE-9A47-BE04D7F50371}" type="slidenum">
              <a:rPr lang="en-CA" smtClean="0"/>
              <a:t>‹#›</a:t>
            </a:fld>
            <a:endParaRPr lang="en-CA" dirty="0"/>
          </a:p>
        </p:txBody>
      </p:sp>
      <p:sp>
        <p:nvSpPr>
          <p:cNvPr id="10" name="Footer Placeholder 4"/>
          <p:cNvSpPr>
            <a:spLocks noGrp="1"/>
          </p:cNvSpPr>
          <p:nvPr>
            <p:ph type="ftr" sz="quarter" idx="11"/>
          </p:nvPr>
        </p:nvSpPr>
        <p:spPr>
          <a:xfrm>
            <a:off x="3124200" y="4767265"/>
            <a:ext cx="4926227" cy="273844"/>
          </a:xfrm>
          <a:prstGeom prst="rect">
            <a:avLst/>
          </a:prstGeom>
        </p:spPr>
        <p:txBody>
          <a:bodyPr/>
          <a:lstStyle>
            <a:lvl1pPr>
              <a:defRPr/>
            </a:lvl1pPr>
          </a:lstStyle>
          <a:p>
            <a:r>
              <a:rPr lang="en-CA" dirty="0"/>
              <a:t>Course Name, Module # 			Your name</a:t>
            </a:r>
          </a:p>
        </p:txBody>
      </p:sp>
    </p:spTree>
    <p:extLst>
      <p:ext uri="{BB962C8B-B14F-4D97-AF65-F5344CB8AC3E}">
        <p14:creationId xmlns:p14="http://schemas.microsoft.com/office/powerpoint/2010/main" val="402577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5"/>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5"/>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 name="Google Shape;24;p5"/>
          <p:cNvSpPr txBox="1">
            <a:spLocks noGrp="1"/>
          </p:cNvSpPr>
          <p:nvPr>
            <p:ph type="body" idx="1"/>
          </p:nvPr>
        </p:nvSpPr>
        <p:spPr>
          <a:xfrm>
            <a:off x="1037875" y="1353948"/>
            <a:ext cx="7068300" cy="30339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1" y="205979"/>
            <a:ext cx="7772400" cy="857250"/>
          </a:xfrm>
        </p:spPr>
        <p:txBody>
          <a:bodyPr/>
          <a:lstStyle>
            <a:lvl1pPr>
              <a:defRPr>
                <a:solidFill>
                  <a:srgbClr val="002060"/>
                </a:solidFill>
              </a:defRPr>
            </a:lvl1pPr>
          </a:lstStyle>
          <a:p>
            <a:r>
              <a:rPr lang="en-US" dirty="0"/>
              <a:t>Click to edit Master title style</a:t>
            </a:r>
          </a:p>
        </p:txBody>
      </p:sp>
      <p:sp>
        <p:nvSpPr>
          <p:cNvPr id="3" name="Date Placeholder 2"/>
          <p:cNvSpPr>
            <a:spLocks noGrp="1"/>
          </p:cNvSpPr>
          <p:nvPr>
            <p:ph type="dt" sz="half" idx="10"/>
          </p:nvPr>
        </p:nvSpPr>
        <p:spPr>
          <a:xfrm>
            <a:off x="457200" y="4767265"/>
            <a:ext cx="2133600" cy="273844"/>
          </a:xfrm>
          <a:prstGeom prst="rect">
            <a:avLst/>
          </a:prstGeom>
        </p:spPr>
        <p:txBody>
          <a:bodyPr/>
          <a:lstStyle/>
          <a:p>
            <a:fld id="{12ED6C6C-973B-4DF8-923F-D680D52379E4}" type="datetime1">
              <a:rPr lang="en-CA" smtClean="0"/>
              <a:t>2022-07-26</a:t>
            </a:fld>
            <a:endParaRPr lang="en-CA" dirty="0"/>
          </a:p>
        </p:txBody>
      </p:sp>
      <p:sp>
        <p:nvSpPr>
          <p:cNvPr id="5" name="Slide Number Placeholder 4"/>
          <p:cNvSpPr>
            <a:spLocks noGrp="1"/>
          </p:cNvSpPr>
          <p:nvPr>
            <p:ph type="sldNum" sz="quarter" idx="12"/>
          </p:nvPr>
        </p:nvSpPr>
        <p:spPr/>
        <p:txBody>
          <a:bodyPr/>
          <a:lstStyle/>
          <a:p>
            <a:fld id="{33FF120F-DC9A-48DE-9A47-BE04D7F50371}" type="slidenum">
              <a:rPr lang="en-CA" smtClean="0"/>
              <a:t>‹#›</a:t>
            </a:fld>
            <a:endParaRPr lang="en-CA" dirty="0"/>
          </a:p>
        </p:txBody>
      </p:sp>
      <p:sp>
        <p:nvSpPr>
          <p:cNvPr id="6" name="Footer Placeholder 4"/>
          <p:cNvSpPr>
            <a:spLocks noGrp="1"/>
          </p:cNvSpPr>
          <p:nvPr>
            <p:ph type="ftr" sz="quarter" idx="11"/>
          </p:nvPr>
        </p:nvSpPr>
        <p:spPr>
          <a:xfrm>
            <a:off x="3124200" y="4767265"/>
            <a:ext cx="4926227" cy="273844"/>
          </a:xfrm>
          <a:prstGeom prst="rect">
            <a:avLst/>
          </a:prstGeom>
        </p:spPr>
        <p:txBody>
          <a:bodyPr/>
          <a:lstStyle>
            <a:lvl1pPr>
              <a:defRPr>
                <a:solidFill>
                  <a:srgbClr val="002060"/>
                </a:solidFill>
              </a:defRPr>
            </a:lvl1pPr>
          </a:lstStyle>
          <a:p>
            <a:r>
              <a:rPr lang="en-CA" dirty="0"/>
              <a:t>Course Name, Module # 			Your name</a:t>
            </a:r>
          </a:p>
        </p:txBody>
      </p:sp>
    </p:spTree>
    <p:extLst>
      <p:ext uri="{BB962C8B-B14F-4D97-AF65-F5344CB8AC3E}">
        <p14:creationId xmlns:p14="http://schemas.microsoft.com/office/powerpoint/2010/main" val="111317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5"/>
            <a:ext cx="2133600" cy="273844"/>
          </a:xfrm>
          <a:prstGeom prst="rect">
            <a:avLst/>
          </a:prstGeom>
        </p:spPr>
        <p:txBody>
          <a:bodyPr/>
          <a:lstStyle>
            <a:lvl1pPr>
              <a:defRPr>
                <a:solidFill>
                  <a:srgbClr val="002060"/>
                </a:solidFill>
              </a:defRPr>
            </a:lvl1pPr>
          </a:lstStyle>
          <a:p>
            <a:fld id="{D705386A-9E83-4CE6-ACB7-EAECD32C961F}" type="datetime1">
              <a:rPr lang="en-CA" smtClean="0"/>
              <a:pPr/>
              <a:t>2022-07-26</a:t>
            </a:fld>
            <a:endParaRPr lang="en-CA" dirty="0"/>
          </a:p>
        </p:txBody>
      </p:sp>
      <p:sp>
        <p:nvSpPr>
          <p:cNvPr id="4" name="Slide Number Placeholder 3"/>
          <p:cNvSpPr>
            <a:spLocks noGrp="1"/>
          </p:cNvSpPr>
          <p:nvPr>
            <p:ph type="sldNum" sz="quarter" idx="12"/>
          </p:nvPr>
        </p:nvSpPr>
        <p:spPr/>
        <p:txBody>
          <a:bodyPr/>
          <a:lstStyle/>
          <a:p>
            <a:fld id="{33FF120F-DC9A-48DE-9A47-BE04D7F50371}" type="slidenum">
              <a:rPr lang="en-CA" smtClean="0"/>
              <a:t>‹#›</a:t>
            </a:fld>
            <a:endParaRPr lang="en-CA" dirty="0"/>
          </a:p>
        </p:txBody>
      </p:sp>
      <p:sp>
        <p:nvSpPr>
          <p:cNvPr id="5" name="Footer Placeholder 4"/>
          <p:cNvSpPr txBox="1">
            <a:spLocks/>
          </p:cNvSpPr>
          <p:nvPr userDrawn="1"/>
        </p:nvSpPr>
        <p:spPr>
          <a:xfrm>
            <a:off x="2895600" y="4743452"/>
            <a:ext cx="5655277" cy="273844"/>
          </a:xfrm>
          <a:prstGeom prst="rect">
            <a:avLst/>
          </a:prstGeom>
        </p:spPr>
        <p:txBody>
          <a:bodyPr/>
          <a:ls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CA" sz="1050" dirty="0"/>
              <a:t>Course Name, Module # 			Your name</a:t>
            </a:r>
          </a:p>
        </p:txBody>
      </p:sp>
    </p:spTree>
    <p:extLst>
      <p:ext uri="{BB962C8B-B14F-4D97-AF65-F5344CB8AC3E}">
        <p14:creationId xmlns:p14="http://schemas.microsoft.com/office/powerpoint/2010/main" val="14940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204787"/>
            <a:ext cx="3048000" cy="871538"/>
          </a:xfrm>
        </p:spPr>
        <p:txBody>
          <a:bodyPr anchor="b"/>
          <a:lstStyle>
            <a:lvl1pPr algn="l">
              <a:defRPr sz="1350" b="1">
                <a:solidFill>
                  <a:srgbClr val="002060"/>
                </a:solidFill>
              </a:defRPr>
            </a:lvl1pPr>
          </a:lstStyle>
          <a:p>
            <a:r>
              <a:rPr lang="en-US"/>
              <a:t>Click to edit Master title style</a:t>
            </a:r>
          </a:p>
        </p:txBody>
      </p:sp>
      <p:sp>
        <p:nvSpPr>
          <p:cNvPr id="3" name="Content Placeholder 2"/>
          <p:cNvSpPr>
            <a:spLocks noGrp="1"/>
          </p:cNvSpPr>
          <p:nvPr>
            <p:ph idx="1"/>
          </p:nvPr>
        </p:nvSpPr>
        <p:spPr>
          <a:xfrm>
            <a:off x="4114800" y="204790"/>
            <a:ext cx="4572000" cy="4389835"/>
          </a:xfrm>
        </p:spPr>
        <p:txBody>
          <a:bodyPr/>
          <a:lstStyle>
            <a:lvl1pPr>
              <a:defRPr sz="2161">
                <a:solidFill>
                  <a:srgbClr val="002060"/>
                </a:solidFill>
              </a:defRPr>
            </a:lvl1pPr>
            <a:lvl2pPr>
              <a:defRPr sz="1891">
                <a:solidFill>
                  <a:srgbClr val="002060"/>
                </a:solidFill>
              </a:defRPr>
            </a:lvl2pPr>
            <a:lvl3pPr>
              <a:defRPr sz="1620">
                <a:solidFill>
                  <a:srgbClr val="002060"/>
                </a:solidFill>
              </a:defRPr>
            </a:lvl3pPr>
            <a:lvl4pPr>
              <a:defRPr sz="1350">
                <a:solidFill>
                  <a:srgbClr val="002060"/>
                </a:solidFill>
              </a:defRPr>
            </a:lvl4pPr>
            <a:lvl5pPr>
              <a:defRPr sz="1350">
                <a:solidFill>
                  <a:srgbClr val="002060"/>
                </a:solidFill>
              </a:defRPr>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4400" y="1085853"/>
            <a:ext cx="3048000" cy="3518297"/>
          </a:xfrm>
        </p:spPr>
        <p:txBody>
          <a:bodyPr/>
          <a:lstStyle>
            <a:lvl1pPr marL="0" indent="0">
              <a:buNone/>
              <a:defRPr sz="945">
                <a:solidFill>
                  <a:srgbClr val="002060"/>
                </a:solidFill>
              </a:defRPr>
            </a:lvl1pPr>
            <a:lvl2pPr marL="308678" indent="0">
              <a:buNone/>
              <a:defRPr sz="810"/>
            </a:lvl2pPr>
            <a:lvl3pPr marL="617357" indent="0">
              <a:buNone/>
              <a:defRPr sz="675"/>
            </a:lvl3pPr>
            <a:lvl4pPr marL="926036" indent="0">
              <a:buNone/>
              <a:defRPr sz="608"/>
            </a:lvl4pPr>
            <a:lvl5pPr marL="1234715" indent="0">
              <a:buNone/>
              <a:defRPr sz="608"/>
            </a:lvl5pPr>
            <a:lvl6pPr marL="1543393" indent="0">
              <a:buNone/>
              <a:defRPr sz="608"/>
            </a:lvl6pPr>
            <a:lvl7pPr marL="1852072" indent="0">
              <a:buNone/>
              <a:defRPr sz="608"/>
            </a:lvl7pPr>
            <a:lvl8pPr marL="2160750" indent="0">
              <a:buNone/>
              <a:defRPr sz="608"/>
            </a:lvl8pPr>
            <a:lvl9pPr marL="2469429" indent="0">
              <a:buNone/>
              <a:defRPr sz="608"/>
            </a:lvl9pPr>
          </a:lstStyle>
          <a:p>
            <a:pPr lvl="0"/>
            <a:r>
              <a:rPr lang="en-US"/>
              <a:t>Edit Master text styles</a:t>
            </a:r>
          </a:p>
        </p:txBody>
      </p:sp>
      <p:sp>
        <p:nvSpPr>
          <p:cNvPr id="5" name="Date Placeholder 4"/>
          <p:cNvSpPr>
            <a:spLocks noGrp="1"/>
          </p:cNvSpPr>
          <p:nvPr>
            <p:ph type="dt" sz="half" idx="10"/>
          </p:nvPr>
        </p:nvSpPr>
        <p:spPr>
          <a:xfrm>
            <a:off x="457200" y="4767265"/>
            <a:ext cx="2133600" cy="273844"/>
          </a:xfrm>
          <a:prstGeom prst="rect">
            <a:avLst/>
          </a:prstGeom>
        </p:spPr>
        <p:txBody>
          <a:bodyPr/>
          <a:lstStyle>
            <a:lvl1pPr>
              <a:defRPr>
                <a:solidFill>
                  <a:srgbClr val="002060"/>
                </a:solidFill>
              </a:defRPr>
            </a:lvl1pPr>
          </a:lstStyle>
          <a:p>
            <a:fld id="{B684222E-D08F-47BA-83DD-AA9BC09CD837}" type="datetime1">
              <a:rPr lang="en-CA" smtClean="0"/>
              <a:pPr/>
              <a:t>2022-07-26</a:t>
            </a:fld>
            <a:endParaRPr lang="en-CA" dirty="0"/>
          </a:p>
        </p:txBody>
      </p:sp>
      <p:sp>
        <p:nvSpPr>
          <p:cNvPr id="7" name="Slide Number Placeholder 6"/>
          <p:cNvSpPr>
            <a:spLocks noGrp="1"/>
          </p:cNvSpPr>
          <p:nvPr>
            <p:ph type="sldNum" sz="quarter" idx="12"/>
          </p:nvPr>
        </p:nvSpPr>
        <p:spPr/>
        <p:txBody>
          <a:bodyPr/>
          <a:lstStyle>
            <a:lvl1pPr>
              <a:defRPr>
                <a:solidFill>
                  <a:srgbClr val="002060"/>
                </a:solidFill>
              </a:defRPr>
            </a:lvl1pPr>
          </a:lstStyle>
          <a:p>
            <a:fld id="{33FF120F-DC9A-48DE-9A47-BE04D7F50371}" type="slidenum">
              <a:rPr lang="en-CA" smtClean="0"/>
              <a:pPr/>
              <a:t>‹#›</a:t>
            </a:fld>
            <a:endParaRPr lang="en-CA" dirty="0"/>
          </a:p>
        </p:txBody>
      </p:sp>
      <p:sp>
        <p:nvSpPr>
          <p:cNvPr id="8" name="Footer Placeholder 4"/>
          <p:cNvSpPr>
            <a:spLocks noGrp="1"/>
          </p:cNvSpPr>
          <p:nvPr>
            <p:ph type="ftr" sz="quarter" idx="11"/>
          </p:nvPr>
        </p:nvSpPr>
        <p:spPr>
          <a:xfrm>
            <a:off x="3124200" y="4767265"/>
            <a:ext cx="4926227" cy="273844"/>
          </a:xfrm>
          <a:prstGeom prst="rect">
            <a:avLst/>
          </a:prstGeom>
        </p:spPr>
        <p:txBody>
          <a:bodyPr/>
          <a:lstStyle>
            <a:lvl1pPr>
              <a:defRPr>
                <a:solidFill>
                  <a:srgbClr val="002060"/>
                </a:solidFill>
              </a:defRPr>
            </a:lvl1pPr>
          </a:lstStyle>
          <a:p>
            <a:r>
              <a:rPr lang="en-CA" dirty="0"/>
              <a:t>Course Name, Module # 			Your name</a:t>
            </a:r>
          </a:p>
        </p:txBody>
      </p:sp>
    </p:spTree>
    <p:extLst>
      <p:ext uri="{BB962C8B-B14F-4D97-AF65-F5344CB8AC3E}">
        <p14:creationId xmlns:p14="http://schemas.microsoft.com/office/powerpoint/2010/main" val="37372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7490887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41901750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11338404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5935077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12361492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31297141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3202532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Light" type="blank">
  <p:cSld name="BLANK">
    <p:spTree>
      <p:nvGrpSpPr>
        <p:cNvPr id="1" name="Shape 47"/>
        <p:cNvGrpSpPr/>
        <p:nvPr/>
      </p:nvGrpSpPr>
      <p:grpSpPr>
        <a:xfrm>
          <a:off x="0" y="0"/>
          <a:ext cx="0" cy="0"/>
          <a:chOff x="0" y="0"/>
          <a:chExt cx="0" cy="0"/>
        </a:xfrm>
      </p:grpSpPr>
      <p:sp>
        <p:nvSpPr>
          <p:cNvPr id="48" name="Google Shape;48;p10"/>
          <p:cNvSpPr/>
          <p:nvPr/>
        </p:nvSpPr>
        <p:spPr>
          <a:xfrm>
            <a:off x="0" y="145558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826367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557212" y="966788"/>
            <a:ext cx="8034338" cy="802577"/>
          </a:xfrm>
        </p:spPr>
        <p:txBody>
          <a:bodyPr/>
          <a:lstStyle>
            <a:lvl1pPr>
              <a:defRPr sz="1800" baseline="0"/>
            </a:lvl1pPr>
          </a:lstStyle>
          <a:p>
            <a:pPr lvl="0"/>
            <a:endParaRPr lang="en-IN" dirty="0"/>
          </a:p>
        </p:txBody>
      </p:sp>
      <p:sp>
        <p:nvSpPr>
          <p:cNvPr id="9" name="Content Placeholder 8">
            <a:extLst>
              <a:ext uri="{FF2B5EF4-FFF2-40B4-BE49-F238E27FC236}">
                <a16:creationId xmlns:a16="http://schemas.microsoft.com/office/drawing/2014/main" id="{ABFF14C2-479E-4420-AF87-35E003BD6336}"/>
              </a:ext>
            </a:extLst>
          </p:cNvPr>
          <p:cNvSpPr>
            <a:spLocks noGrp="1"/>
          </p:cNvSpPr>
          <p:nvPr>
            <p:ph sz="quarter" idx="17"/>
          </p:nvPr>
        </p:nvSpPr>
        <p:spPr>
          <a:xfrm>
            <a:off x="557212" y="1858566"/>
            <a:ext cx="8034338" cy="891778"/>
          </a:xfrm>
        </p:spPr>
        <p:txBody>
          <a:bodyPr/>
          <a:lstStyle>
            <a:lvl1pPr>
              <a:defRPr sz="1800" baseline="0"/>
            </a:lvl1pPr>
          </a:lstStyle>
          <a:p>
            <a:pPr lvl="0"/>
            <a:endParaRPr lang="en-IN" dirty="0"/>
          </a:p>
        </p:txBody>
      </p:sp>
      <p:sp>
        <p:nvSpPr>
          <p:cNvPr id="5" name="Footer"/>
          <p:cNvSpPr txBox="1"/>
          <p:nvPr userDrawn="1"/>
        </p:nvSpPr>
        <p:spPr>
          <a:xfrm>
            <a:off x="2255900" y="4777100"/>
            <a:ext cx="6335440" cy="323165"/>
          </a:xfrm>
          <a:prstGeom prst="rect">
            <a:avLst/>
          </a:prstGeom>
          <a:noFill/>
          <a:effectLst/>
        </p:spPr>
        <p:txBody>
          <a:bodyPr wrap="square" lIns="0" tIns="0" rIns="0" rtlCol="0" anchor="b">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4A78"/>
                </a:solidFill>
                <a:effectLst/>
                <a:uLnTx/>
                <a:uFillTx/>
                <a:latin typeface="arial" charset="0"/>
                <a:ea typeface="+mn-ea"/>
                <a:cs typeface="+mn-cs"/>
              </a:rPr>
              <a:t>Guffey/Loewy, Business Communication: Process and Product, 9</a:t>
            </a:r>
            <a:r>
              <a:rPr kumimoji="0" lang="en-IN" sz="9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IN" sz="900" b="0" i="0" u="none" strike="noStrike" kern="1200" cap="none" spc="0" normalizeH="0" baseline="0" noProof="0" dirty="0">
                <a:ln>
                  <a:noFill/>
                </a:ln>
                <a:solidFill>
                  <a:srgbClr val="004A78"/>
                </a:solidFill>
                <a:effectLst/>
                <a:uLnTx/>
                <a:uFillTx/>
                <a:latin typeface="arial" charset="0"/>
                <a:ea typeface="+mn-ea"/>
                <a:cs typeface="+mn-cs"/>
              </a:rPr>
              <a:t> Edition. © 2018 Cengage. All Rights Reserved. May not be scanned, copied or duplicated, or posted to a publicly accessible website, in whole or in part.</a:t>
            </a:r>
          </a:p>
        </p:txBody>
      </p:sp>
      <p:sp>
        <p:nvSpPr>
          <p:cNvPr id="8" name="Slide Number Placeholder 2">
            <a:extLst>
              <a:ext uri="{FF2B5EF4-FFF2-40B4-BE49-F238E27FC236}">
                <a16:creationId xmlns:a16="http://schemas.microsoft.com/office/drawing/2014/main" id="{5D5206A6-5C7B-4398-9EA4-E429539B0C14}"/>
              </a:ext>
            </a:extLst>
          </p:cNvPr>
          <p:cNvSpPr>
            <a:spLocks noGrp="1"/>
          </p:cNvSpPr>
          <p:nvPr>
            <p:ph type="sldNum" sz="quarter" idx="4"/>
          </p:nvPr>
        </p:nvSpPr>
        <p:spPr>
          <a:xfrm>
            <a:off x="8614489" y="4767263"/>
            <a:ext cx="369725" cy="273844"/>
          </a:xfrm>
          <a:prstGeom prst="rect">
            <a:avLst/>
          </a:prstGeom>
        </p:spPr>
        <p:txBody>
          <a:bodyPr vert="horz" lIns="91440" tIns="45720" rIns="91440" bIns="45720" rtlCol="0" anchor="ctr"/>
          <a:lstStyle>
            <a:lvl1pPr algn="r">
              <a:defRPr sz="900">
                <a:solidFill>
                  <a:srgbClr val="000000"/>
                </a:solidFill>
              </a:defRPr>
            </a:lvl1pPr>
          </a:lstStyle>
          <a:p>
            <a:fld id="{F9BE6549-90FB-4E0E-8C54-0640FEBC787D}" type="slidenum">
              <a:rPr lang="en-US" smtClean="0"/>
              <a:pPr/>
              <a:t>‹#›</a:t>
            </a:fld>
            <a:endParaRPr lang="en-US" dirty="0"/>
          </a:p>
        </p:txBody>
      </p:sp>
    </p:spTree>
    <p:extLst>
      <p:ext uri="{BB962C8B-B14F-4D97-AF65-F5344CB8AC3E}">
        <p14:creationId xmlns:p14="http://schemas.microsoft.com/office/powerpoint/2010/main" val="1729620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557212" y="966789"/>
            <a:ext cx="8034338" cy="504079"/>
          </a:xfrm>
        </p:spPr>
        <p:txBody>
          <a:bodyPr/>
          <a:lstStyle>
            <a:lvl1pPr>
              <a:defRPr sz="1800" baseline="0"/>
            </a:lvl1pPr>
          </a:lstStyle>
          <a:p>
            <a:pPr lvl="0"/>
            <a:endParaRPr lang="en-IN" dirty="0"/>
          </a:p>
        </p:txBody>
      </p:sp>
      <p:sp>
        <p:nvSpPr>
          <p:cNvPr id="9" name="Content Placeholder 8">
            <a:extLst>
              <a:ext uri="{FF2B5EF4-FFF2-40B4-BE49-F238E27FC236}">
                <a16:creationId xmlns:a16="http://schemas.microsoft.com/office/drawing/2014/main" id="{ABFF14C2-479E-4420-AF87-35E003BD6336}"/>
              </a:ext>
            </a:extLst>
          </p:cNvPr>
          <p:cNvSpPr>
            <a:spLocks noGrp="1"/>
          </p:cNvSpPr>
          <p:nvPr>
            <p:ph sz="quarter" idx="17"/>
          </p:nvPr>
        </p:nvSpPr>
        <p:spPr>
          <a:xfrm>
            <a:off x="557212" y="1591056"/>
            <a:ext cx="8034338" cy="504079"/>
          </a:xfrm>
        </p:spPr>
        <p:txBody>
          <a:bodyPr/>
          <a:lstStyle>
            <a:lvl1pPr>
              <a:defRPr sz="1800" baseline="0"/>
            </a:lvl1pPr>
          </a:lstStyle>
          <a:p>
            <a:pPr lvl="0"/>
            <a:endParaRPr lang="en-IN" dirty="0"/>
          </a:p>
        </p:txBody>
      </p:sp>
      <p:sp>
        <p:nvSpPr>
          <p:cNvPr id="6" name="Content Placeholder 5">
            <a:extLst>
              <a:ext uri="{FF2B5EF4-FFF2-40B4-BE49-F238E27FC236}">
                <a16:creationId xmlns:a16="http://schemas.microsoft.com/office/drawing/2014/main" id="{F2FECFAB-679B-4A2F-876D-E2D9D597BFC4}"/>
              </a:ext>
            </a:extLst>
          </p:cNvPr>
          <p:cNvSpPr>
            <a:spLocks noGrp="1"/>
          </p:cNvSpPr>
          <p:nvPr>
            <p:ph sz="quarter" idx="18"/>
          </p:nvPr>
        </p:nvSpPr>
        <p:spPr>
          <a:xfrm>
            <a:off x="557213" y="2215324"/>
            <a:ext cx="8034338" cy="504079"/>
          </a:xfrm>
        </p:spPr>
        <p:txBody>
          <a:bodyPr/>
          <a:lstStyle>
            <a:lvl1pPr>
              <a:defRPr sz="1800" baseline="0"/>
            </a:lvl1pPr>
          </a:lstStyle>
          <a:p>
            <a:pPr lvl="0"/>
            <a:endParaRPr lang="en-IN" dirty="0"/>
          </a:p>
        </p:txBody>
      </p:sp>
      <p:sp>
        <p:nvSpPr>
          <p:cNvPr id="10" name="Content Placeholder 9">
            <a:extLst>
              <a:ext uri="{FF2B5EF4-FFF2-40B4-BE49-F238E27FC236}">
                <a16:creationId xmlns:a16="http://schemas.microsoft.com/office/drawing/2014/main" id="{EBE7468E-D182-49AC-A887-D75B22258C3F}"/>
              </a:ext>
            </a:extLst>
          </p:cNvPr>
          <p:cNvSpPr>
            <a:spLocks noGrp="1"/>
          </p:cNvSpPr>
          <p:nvPr>
            <p:ph sz="quarter" idx="19"/>
          </p:nvPr>
        </p:nvSpPr>
        <p:spPr>
          <a:xfrm>
            <a:off x="557213" y="2812257"/>
            <a:ext cx="8034338" cy="651272"/>
          </a:xfrm>
        </p:spPr>
        <p:txBody>
          <a:bodyPr/>
          <a:lstStyle>
            <a:lvl1pPr>
              <a:defRPr sz="1800" baseline="0"/>
            </a:lvl1pPr>
          </a:lstStyle>
          <a:p>
            <a:pPr lvl="0"/>
            <a:endParaRPr lang="en-IN" dirty="0"/>
          </a:p>
        </p:txBody>
      </p:sp>
      <p:sp>
        <p:nvSpPr>
          <p:cNvPr id="12" name="Content Placeholder 11">
            <a:extLst>
              <a:ext uri="{FF2B5EF4-FFF2-40B4-BE49-F238E27FC236}">
                <a16:creationId xmlns:a16="http://schemas.microsoft.com/office/drawing/2014/main" id="{030D84A3-4704-44DF-BF1A-8DCA7B7BDB26}"/>
              </a:ext>
            </a:extLst>
          </p:cNvPr>
          <p:cNvSpPr>
            <a:spLocks noGrp="1"/>
          </p:cNvSpPr>
          <p:nvPr>
            <p:ph sz="quarter" idx="20"/>
          </p:nvPr>
        </p:nvSpPr>
        <p:spPr>
          <a:xfrm>
            <a:off x="557213" y="3580210"/>
            <a:ext cx="8056960" cy="503634"/>
          </a:xfrm>
        </p:spPr>
        <p:txBody>
          <a:bodyPr/>
          <a:lstStyle>
            <a:lvl1pPr>
              <a:defRPr sz="1800" baseline="0"/>
            </a:lvl1pPr>
          </a:lstStyle>
          <a:p>
            <a:pPr lvl="0"/>
            <a:endParaRPr lang="en-IN" dirty="0"/>
          </a:p>
        </p:txBody>
      </p:sp>
      <p:sp>
        <p:nvSpPr>
          <p:cNvPr id="5" name="Footer"/>
          <p:cNvSpPr txBox="1"/>
          <p:nvPr userDrawn="1"/>
        </p:nvSpPr>
        <p:spPr>
          <a:xfrm>
            <a:off x="2255900" y="4777100"/>
            <a:ext cx="6335440" cy="323165"/>
          </a:xfrm>
          <a:prstGeom prst="rect">
            <a:avLst/>
          </a:prstGeom>
          <a:noFill/>
          <a:effectLst/>
        </p:spPr>
        <p:txBody>
          <a:bodyPr wrap="square" lIns="0" tIns="0" rIns="0" rtlCol="0" anchor="b">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04A78"/>
                </a:solidFill>
                <a:effectLst/>
                <a:uLnTx/>
                <a:uFillTx/>
                <a:latin typeface="arial" charset="0"/>
                <a:ea typeface="+mn-ea"/>
                <a:cs typeface="+mn-cs"/>
              </a:rPr>
              <a:t>Guffey/Loewy, Business Communication: Process and Product, 9</a:t>
            </a:r>
            <a:r>
              <a:rPr kumimoji="0" lang="en-IN" sz="900" b="0" i="0" u="none" strike="noStrike" kern="1200" cap="none" spc="0" normalizeH="0" baseline="30000" noProof="0" dirty="0">
                <a:ln>
                  <a:noFill/>
                </a:ln>
                <a:solidFill>
                  <a:srgbClr val="004A78"/>
                </a:solidFill>
                <a:effectLst/>
                <a:uLnTx/>
                <a:uFillTx/>
                <a:latin typeface="arial" charset="0"/>
                <a:ea typeface="+mn-ea"/>
                <a:cs typeface="+mn-cs"/>
              </a:rPr>
              <a:t>th</a:t>
            </a:r>
            <a:r>
              <a:rPr kumimoji="0" lang="en-IN" sz="900" b="0" i="0" u="none" strike="noStrike" kern="1200" cap="none" spc="0" normalizeH="0" baseline="0" noProof="0" dirty="0">
                <a:ln>
                  <a:noFill/>
                </a:ln>
                <a:solidFill>
                  <a:srgbClr val="004A78"/>
                </a:solidFill>
                <a:effectLst/>
                <a:uLnTx/>
                <a:uFillTx/>
                <a:latin typeface="arial" charset="0"/>
                <a:ea typeface="+mn-ea"/>
                <a:cs typeface="+mn-cs"/>
              </a:rPr>
              <a:t> Edition. © 2018 Cengage. All Rights Reserved. May not be scanned, copied or duplicated, or posted to a publicly accessible website, in whole or in part.</a:t>
            </a:r>
          </a:p>
        </p:txBody>
      </p:sp>
      <p:sp>
        <p:nvSpPr>
          <p:cNvPr id="8" name="Slide Number Placeholder 2">
            <a:extLst>
              <a:ext uri="{FF2B5EF4-FFF2-40B4-BE49-F238E27FC236}">
                <a16:creationId xmlns:a16="http://schemas.microsoft.com/office/drawing/2014/main" id="{5D5206A6-5C7B-4398-9EA4-E429539B0C14}"/>
              </a:ext>
            </a:extLst>
          </p:cNvPr>
          <p:cNvSpPr>
            <a:spLocks noGrp="1"/>
          </p:cNvSpPr>
          <p:nvPr>
            <p:ph type="sldNum" sz="quarter" idx="4"/>
          </p:nvPr>
        </p:nvSpPr>
        <p:spPr>
          <a:xfrm>
            <a:off x="8614489" y="4767263"/>
            <a:ext cx="369725" cy="273844"/>
          </a:xfrm>
          <a:prstGeom prst="rect">
            <a:avLst/>
          </a:prstGeom>
        </p:spPr>
        <p:txBody>
          <a:bodyPr vert="horz" lIns="91440" tIns="45720" rIns="91440" bIns="45720" rtlCol="0" anchor="ctr"/>
          <a:lstStyle>
            <a:lvl1pPr algn="r">
              <a:defRPr sz="900">
                <a:solidFill>
                  <a:srgbClr val="000000"/>
                </a:solidFill>
              </a:defRPr>
            </a:lvl1pPr>
          </a:lstStyle>
          <a:p>
            <a:fld id="{F9BE6549-90FB-4E0E-8C54-0640FEBC787D}" type="slidenum">
              <a:rPr lang="en-US" smtClean="0"/>
              <a:pPr/>
              <a:t>‹#›</a:t>
            </a:fld>
            <a:endParaRPr lang="en-US" dirty="0"/>
          </a:p>
        </p:txBody>
      </p:sp>
    </p:spTree>
    <p:extLst>
      <p:ext uri="{BB962C8B-B14F-4D97-AF65-F5344CB8AC3E}">
        <p14:creationId xmlns:p14="http://schemas.microsoft.com/office/powerpoint/2010/main" val="2775095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 y="12"/>
            <a:ext cx="9143855" cy="5149406"/>
          </a:xfrm>
          <a:prstGeom prst="rect">
            <a:avLst/>
          </a:prstGeom>
        </p:spPr>
      </p:pic>
      <p:sp>
        <p:nvSpPr>
          <p:cNvPr id="2" name="Title 1"/>
          <p:cNvSpPr>
            <a:spLocks noGrp="1"/>
          </p:cNvSpPr>
          <p:nvPr>
            <p:ph type="title"/>
          </p:nvPr>
        </p:nvSpPr>
        <p:spPr>
          <a:xfrm>
            <a:off x="628650" y="1718390"/>
            <a:ext cx="7886700" cy="513020"/>
          </a:xfrm>
        </p:spPr>
        <p:txBody>
          <a:bodyPr/>
          <a:lstStyle>
            <a:lvl1pPr>
              <a:defRPr>
                <a:solidFill>
                  <a:schemeClr val="bg1"/>
                </a:solidFill>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3650456" y="2714989"/>
            <a:ext cx="1843088" cy="448108"/>
          </a:xfrm>
        </p:spPr>
        <p:txBody>
          <a:bodyPr>
            <a:normAutofit/>
          </a:bodyPr>
          <a:lstStyle>
            <a:lvl1pPr marL="0" indent="0" algn="ctr">
              <a:buNone/>
              <a:defRPr sz="15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318646" y="4767263"/>
            <a:ext cx="1274569" cy="287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192918" y="4767263"/>
            <a:ext cx="6601252" cy="273844"/>
          </a:xfrm>
          <a:prstGeom prst="rect">
            <a:avLst/>
          </a:prstGeom>
        </p:spPr>
        <p:txBody>
          <a:bodyPr vert="horz" lIns="91440" tIns="45720" rIns="91440" bIns="45720" rtlCol="0" anchor="ctr"/>
          <a:lstStyle>
            <a:lvl1pPr algn="l" eaLnBrk="1" fontAlgn="auto" hangingPunct="1">
              <a:spcBef>
                <a:spcPts val="0"/>
              </a:spcBef>
              <a:spcAft>
                <a:spcPts val="0"/>
              </a:spcAft>
              <a:defRPr lang="en-US" sz="1050" b="0" i="0" u="none" strike="noStrike" baseline="0" smtClean="0">
                <a:solidFill>
                  <a:schemeClr val="bg1"/>
                </a:solidFill>
                <a:latin typeface="arial" charset="0"/>
              </a:defRPr>
            </a:lvl1pPr>
          </a:lstStyle>
          <a:p>
            <a:endParaRPr lang="en-US" dirty="0"/>
          </a:p>
        </p:txBody>
      </p:sp>
      <p:sp>
        <p:nvSpPr>
          <p:cNvPr id="11" name="Slide Number Placeholder 2">
            <a:extLst>
              <a:ext uri="{FF2B5EF4-FFF2-40B4-BE49-F238E27FC236}">
                <a16:creationId xmlns:a16="http://schemas.microsoft.com/office/drawing/2014/main" id="{CB617517-F645-43D6-8ACA-3A1B09CBD673}"/>
              </a:ext>
            </a:extLst>
          </p:cNvPr>
          <p:cNvSpPr>
            <a:spLocks noGrp="1"/>
          </p:cNvSpPr>
          <p:nvPr>
            <p:ph type="sldNum" sz="quarter" idx="4"/>
          </p:nvPr>
        </p:nvSpPr>
        <p:spPr>
          <a:xfrm>
            <a:off x="8733454" y="4767263"/>
            <a:ext cx="313742" cy="273844"/>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F9BE6549-90FB-4E0E-8C54-0640FEBC787D}" type="slidenum">
              <a:rPr lang="en-US" smtClean="0"/>
              <a:pPr/>
              <a:t>‹#›</a:t>
            </a:fld>
            <a:endParaRPr lang="en-US" dirty="0"/>
          </a:p>
        </p:txBody>
      </p:sp>
    </p:spTree>
    <p:extLst>
      <p:ext uri="{BB962C8B-B14F-4D97-AF65-F5344CB8AC3E}">
        <p14:creationId xmlns:p14="http://schemas.microsoft.com/office/powerpoint/2010/main" val="495205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 y="12"/>
            <a:ext cx="9143855" cy="5149406"/>
          </a:xfrm>
          <a:prstGeom prst="rect">
            <a:avLst/>
          </a:prstGeom>
        </p:spPr>
      </p:pic>
      <p:sp>
        <p:nvSpPr>
          <p:cNvPr id="6" name="Text Placeholder 5"/>
          <p:cNvSpPr>
            <a:spLocks noGrp="1"/>
          </p:cNvSpPr>
          <p:nvPr>
            <p:ph type="body" sz="quarter" idx="11" hasCustomPrompt="1"/>
          </p:nvPr>
        </p:nvSpPr>
        <p:spPr>
          <a:xfrm>
            <a:off x="955931" y="1645068"/>
            <a:ext cx="7232139" cy="463511"/>
          </a:xfrm>
        </p:spPr>
        <p:txBody>
          <a:bodyPr anchor="b">
            <a:noAutofit/>
          </a:bodyPr>
          <a:lstStyle>
            <a:lvl1pPr marL="0" indent="0" algn="ctr">
              <a:buNone/>
              <a:defRPr sz="3750" b="0" i="0">
                <a:solidFill>
                  <a:schemeClr val="bg1"/>
                </a:solidFill>
                <a:latin typeface="Arial" charset="0"/>
                <a:ea typeface="Arial" charset="0"/>
                <a:cs typeface="Arial" charset="0"/>
              </a:defRPr>
            </a:lvl1pPr>
            <a:lvl2pPr marL="342900" indent="0" algn="ctr">
              <a:buNone/>
              <a:defRPr>
                <a:latin typeface="Summer Font" charset="0"/>
                <a:ea typeface="Summer Font" charset="0"/>
                <a:cs typeface="Summer Font" charset="0"/>
              </a:defRPr>
            </a:lvl2pPr>
            <a:lvl3pPr marL="685800" indent="0" algn="ctr">
              <a:buNone/>
              <a:defRPr>
                <a:latin typeface="Summer Font" charset="0"/>
                <a:ea typeface="Summer Font" charset="0"/>
                <a:cs typeface="Summer Font" charset="0"/>
              </a:defRPr>
            </a:lvl3pPr>
            <a:lvl4pPr marL="10287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628650" y="2322092"/>
            <a:ext cx="7886700" cy="504079"/>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318646" y="4767263"/>
            <a:ext cx="1274569" cy="287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192918" y="4767263"/>
            <a:ext cx="6601252" cy="273844"/>
          </a:xfrm>
          <a:prstGeom prst="rect">
            <a:avLst/>
          </a:prstGeom>
        </p:spPr>
        <p:txBody>
          <a:bodyPr vert="horz" lIns="91440" tIns="45720" rIns="91440" bIns="45720" rtlCol="0" anchor="ctr"/>
          <a:lstStyle>
            <a:lvl1pPr algn="l" eaLnBrk="1" fontAlgn="auto" hangingPunct="1">
              <a:spcBef>
                <a:spcPts val="0"/>
              </a:spcBef>
              <a:spcAft>
                <a:spcPts val="0"/>
              </a:spcAft>
              <a:defRPr lang="en-US" sz="1050" b="0" i="0" u="none" strike="noStrike" baseline="0" smtClean="0">
                <a:solidFill>
                  <a:schemeClr val="bg1"/>
                </a:solidFill>
                <a:latin typeface="arial" charset="0"/>
              </a:defRPr>
            </a:lvl1pPr>
          </a:lstStyle>
          <a:p>
            <a:endParaRPr lang="en-US" dirty="0"/>
          </a:p>
        </p:txBody>
      </p:sp>
      <p:sp>
        <p:nvSpPr>
          <p:cNvPr id="11" name="Slide Number Placeholder 2">
            <a:extLst>
              <a:ext uri="{FF2B5EF4-FFF2-40B4-BE49-F238E27FC236}">
                <a16:creationId xmlns:a16="http://schemas.microsoft.com/office/drawing/2014/main" id="{F0368921-EFA8-452E-BF96-9D427E3FDEAE}"/>
              </a:ext>
            </a:extLst>
          </p:cNvPr>
          <p:cNvSpPr>
            <a:spLocks noGrp="1"/>
          </p:cNvSpPr>
          <p:nvPr>
            <p:ph type="sldNum" sz="quarter" idx="4"/>
          </p:nvPr>
        </p:nvSpPr>
        <p:spPr>
          <a:xfrm>
            <a:off x="8733454" y="4767263"/>
            <a:ext cx="313742" cy="273844"/>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F9BE6549-90FB-4E0E-8C54-0640FEBC787D}" type="slidenum">
              <a:rPr lang="en-US" smtClean="0"/>
              <a:pPr/>
              <a:t>‹#›</a:t>
            </a:fld>
            <a:endParaRPr lang="en-US" dirty="0"/>
          </a:p>
        </p:txBody>
      </p:sp>
      <p:sp>
        <p:nvSpPr>
          <p:cNvPr id="4" name="Content Placeholder 3">
            <a:extLst>
              <a:ext uri="{FF2B5EF4-FFF2-40B4-BE49-F238E27FC236}">
                <a16:creationId xmlns:a16="http://schemas.microsoft.com/office/drawing/2014/main" id="{C19F25BF-9509-496B-A09F-0417045812DF}"/>
              </a:ext>
            </a:extLst>
          </p:cNvPr>
          <p:cNvSpPr>
            <a:spLocks noGrp="1"/>
          </p:cNvSpPr>
          <p:nvPr>
            <p:ph sz="quarter" idx="12"/>
          </p:nvPr>
        </p:nvSpPr>
        <p:spPr>
          <a:xfrm>
            <a:off x="1593056" y="2947987"/>
            <a:ext cx="6335316" cy="634604"/>
          </a:xfrm>
        </p:spPr>
        <p:txBody>
          <a:bodyPr/>
          <a:lstStyle>
            <a:lvl1pPr algn="ctr">
              <a:defRPr sz="1800" b="1" baseline="0">
                <a:solidFill>
                  <a:schemeClr val="bg1"/>
                </a:solidFill>
              </a:defRPr>
            </a:lvl1pPr>
          </a:lstStyle>
          <a:p>
            <a:pPr lvl="0"/>
            <a:endParaRPr lang="en-IN" dirty="0"/>
          </a:p>
        </p:txBody>
      </p:sp>
    </p:spTree>
    <p:extLst>
      <p:ext uri="{BB962C8B-B14F-4D97-AF65-F5344CB8AC3E}">
        <p14:creationId xmlns:p14="http://schemas.microsoft.com/office/powerpoint/2010/main" val="2167809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 y="12"/>
            <a:ext cx="9143855" cy="5149406"/>
          </a:xfrm>
          <a:prstGeom prst="rect">
            <a:avLst/>
          </a:prstGeom>
        </p:spPr>
      </p:pic>
      <p:sp>
        <p:nvSpPr>
          <p:cNvPr id="6" name="Text Placeholder 5"/>
          <p:cNvSpPr>
            <a:spLocks noGrp="1"/>
          </p:cNvSpPr>
          <p:nvPr>
            <p:ph type="body" sz="quarter" idx="11" hasCustomPrompt="1"/>
          </p:nvPr>
        </p:nvSpPr>
        <p:spPr>
          <a:xfrm>
            <a:off x="2997682" y="2334674"/>
            <a:ext cx="2473070" cy="463511"/>
          </a:xfrm>
        </p:spPr>
        <p:txBody>
          <a:bodyPr anchor="b">
            <a:noAutofit/>
          </a:bodyPr>
          <a:lstStyle>
            <a:lvl1pPr marL="0" indent="0" algn="l">
              <a:buNone/>
              <a:defRPr sz="2700" b="0" i="0">
                <a:solidFill>
                  <a:schemeClr val="bg1"/>
                </a:solidFill>
                <a:latin typeface="Arial" charset="0"/>
                <a:ea typeface="Arial" charset="0"/>
                <a:cs typeface="Arial" charset="0"/>
              </a:defRPr>
            </a:lvl1pPr>
            <a:lvl2pPr marL="342900" indent="0" algn="ctr">
              <a:buNone/>
              <a:defRPr>
                <a:latin typeface="Summer Font" charset="0"/>
                <a:ea typeface="Summer Font" charset="0"/>
                <a:cs typeface="Summer Font" charset="0"/>
              </a:defRPr>
            </a:lvl2pPr>
            <a:lvl3pPr marL="685800" indent="0" algn="ctr">
              <a:buNone/>
              <a:defRPr>
                <a:latin typeface="Summer Font" charset="0"/>
                <a:ea typeface="Summer Font" charset="0"/>
                <a:cs typeface="Summer Font" charset="0"/>
              </a:defRPr>
            </a:lvl3pPr>
            <a:lvl4pPr marL="1028700" indent="0" algn="ctr">
              <a:buNone/>
              <a:defRPr>
                <a:latin typeface="Summer Font" charset="0"/>
                <a:ea typeface="Summer Font" charset="0"/>
                <a:cs typeface="Summer Font" charset="0"/>
              </a:defRPr>
            </a:lvl4pPr>
          </a:lstStyle>
          <a:p>
            <a:pPr lvl="0"/>
            <a:r>
              <a:rPr lang="en-US" dirty="0"/>
              <a:t>Chapter 1</a:t>
            </a:r>
          </a:p>
        </p:txBody>
      </p:sp>
      <p:sp>
        <p:nvSpPr>
          <p:cNvPr id="5" name="Title 4"/>
          <p:cNvSpPr>
            <a:spLocks noGrp="1"/>
          </p:cNvSpPr>
          <p:nvPr>
            <p:ph type="title"/>
          </p:nvPr>
        </p:nvSpPr>
        <p:spPr>
          <a:xfrm>
            <a:off x="2997683" y="3026606"/>
            <a:ext cx="4802013" cy="504079"/>
          </a:xfrm>
        </p:spPr>
        <p:txBody>
          <a:bodyPr/>
          <a:lstStyle>
            <a:lvl1pPr algn="l">
              <a:defRPr>
                <a:solidFill>
                  <a:schemeClr val="bg1"/>
                </a:solidFill>
              </a:defRPr>
            </a:lvl1pPr>
          </a:lstStyle>
          <a:p>
            <a:r>
              <a:rPr lang="en-US"/>
              <a:t>Click to edit Master title style</a:t>
            </a:r>
            <a:endParaRPr lang="en-US" dirty="0"/>
          </a:p>
        </p:txBody>
      </p:sp>
      <p:sp>
        <p:nvSpPr>
          <p:cNvPr id="9" name="Picture Placeholder 8"/>
          <p:cNvSpPr>
            <a:spLocks noGrp="1"/>
          </p:cNvSpPr>
          <p:nvPr>
            <p:ph type="pic" sz="quarter" idx="12"/>
          </p:nvPr>
        </p:nvSpPr>
        <p:spPr>
          <a:xfrm>
            <a:off x="184548" y="235862"/>
            <a:ext cx="2507456" cy="3238500"/>
          </a:xfrm>
        </p:spPr>
        <p:txBody>
          <a:bodyPr/>
          <a:lstStyle/>
          <a:p>
            <a:r>
              <a:rPr lang="en-US"/>
              <a:t>Click icon to add picture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318646" y="4767263"/>
            <a:ext cx="1274569" cy="287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192918" y="4767263"/>
            <a:ext cx="6601252" cy="273844"/>
          </a:xfrm>
          <a:prstGeom prst="rect">
            <a:avLst/>
          </a:prstGeom>
        </p:spPr>
        <p:txBody>
          <a:bodyPr vert="horz" lIns="91440" tIns="45720" rIns="91440" bIns="45720" rtlCol="0" anchor="ctr"/>
          <a:lstStyle>
            <a:lvl1pPr algn="l" eaLnBrk="1" fontAlgn="auto" hangingPunct="1">
              <a:spcBef>
                <a:spcPts val="0"/>
              </a:spcBef>
              <a:spcAft>
                <a:spcPts val="0"/>
              </a:spcAft>
              <a:defRPr lang="en-US" sz="1050" b="0" i="0" u="none" strike="noStrike" baseline="0" smtClean="0">
                <a:solidFill>
                  <a:schemeClr val="bg1"/>
                </a:solidFill>
                <a:latin typeface="arial" charset="0"/>
              </a:defRPr>
            </a:lvl1pPr>
          </a:lstStyle>
          <a:p>
            <a:endParaRPr lang="en-US" dirty="0"/>
          </a:p>
        </p:txBody>
      </p:sp>
      <p:sp>
        <p:nvSpPr>
          <p:cNvPr id="12" name="Slide Number Placeholder 2">
            <a:extLst>
              <a:ext uri="{FF2B5EF4-FFF2-40B4-BE49-F238E27FC236}">
                <a16:creationId xmlns:a16="http://schemas.microsoft.com/office/drawing/2014/main" id="{29F6C9DB-848E-4A77-A760-B570F5EE1D19}"/>
              </a:ext>
            </a:extLst>
          </p:cNvPr>
          <p:cNvSpPr>
            <a:spLocks noGrp="1"/>
          </p:cNvSpPr>
          <p:nvPr>
            <p:ph type="sldNum" sz="quarter" idx="4"/>
          </p:nvPr>
        </p:nvSpPr>
        <p:spPr>
          <a:xfrm>
            <a:off x="8810431" y="4781259"/>
            <a:ext cx="285749" cy="273844"/>
          </a:xfrm>
          <a:prstGeom prst="rect">
            <a:avLst/>
          </a:prstGeom>
        </p:spPr>
        <p:txBody>
          <a:bodyPr vert="horz" lIns="91440" tIns="45720" rIns="91440" bIns="45720" rtlCol="0" anchor="ctr"/>
          <a:lstStyle>
            <a:lvl1pPr algn="r">
              <a:defRPr sz="900">
                <a:solidFill>
                  <a:schemeClr val="bg1"/>
                </a:solidFill>
              </a:defRPr>
            </a:lvl1pPr>
          </a:lstStyle>
          <a:p>
            <a:fld id="{F9BE6549-90FB-4E0E-8C54-0640FEBC787D}" type="slidenum">
              <a:rPr lang="en-US" smtClean="0"/>
              <a:pPr/>
              <a:t>‹#›</a:t>
            </a:fld>
            <a:endParaRPr lang="en-US" dirty="0"/>
          </a:p>
        </p:txBody>
      </p:sp>
    </p:spTree>
    <p:extLst>
      <p:ext uri="{BB962C8B-B14F-4D97-AF65-F5344CB8AC3E}">
        <p14:creationId xmlns:p14="http://schemas.microsoft.com/office/powerpoint/2010/main" val="28018070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image" Target="../media/image5.jpeg"/><Relationship Id="rId4" Type="http://schemas.openxmlformats.org/officeDocument/2006/relationships/slideLayout" Target="../slideLayouts/slideLayout2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7875" y="836000"/>
            <a:ext cx="70683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1pPr>
            <a:lvl2pPr lvl="1"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2pPr>
            <a:lvl3pPr lvl="2"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3pPr>
            <a:lvl4pPr lvl="3"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4pPr>
            <a:lvl5pPr lvl="4"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5pPr>
            <a:lvl6pPr lvl="5"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6pPr>
            <a:lvl7pPr lvl="6"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7pPr>
            <a:lvl8pPr lvl="7"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8pPr>
            <a:lvl9pPr lvl="8"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9pPr>
          </a:lstStyle>
          <a:p>
            <a:endParaRPr/>
          </a:p>
        </p:txBody>
      </p:sp>
      <p:sp>
        <p:nvSpPr>
          <p:cNvPr id="7" name="Google Shape;7;p1"/>
          <p:cNvSpPr txBox="1">
            <a:spLocks noGrp="1"/>
          </p:cNvSpPr>
          <p:nvPr>
            <p:ph type="body" idx="1"/>
          </p:nvPr>
        </p:nvSpPr>
        <p:spPr>
          <a:xfrm>
            <a:off x="1037875" y="1353948"/>
            <a:ext cx="70683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1pPr>
            <a:lvl2pPr marL="914400" lvl="1" indent="-381000" rtl="0">
              <a:lnSpc>
                <a:spcPct val="115000"/>
              </a:lnSpc>
              <a:spcBef>
                <a:spcPts val="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2pPr>
            <a:lvl3pPr marL="1371600" lvl="2" indent="-381000" rtl="0">
              <a:lnSpc>
                <a:spcPct val="115000"/>
              </a:lnSpc>
              <a:spcBef>
                <a:spcPts val="0"/>
              </a:spcBef>
              <a:spcAft>
                <a:spcPts val="0"/>
              </a:spcAft>
              <a:buClr>
                <a:schemeClr val="lt2"/>
              </a:buClr>
              <a:buSzPts val="2400"/>
              <a:buFont typeface="Inter-Regular"/>
              <a:buChar char="■"/>
              <a:defRPr sz="2400">
                <a:solidFill>
                  <a:schemeClr val="dk1"/>
                </a:solidFill>
                <a:latin typeface="Inter-Regular"/>
                <a:ea typeface="Inter-Regular"/>
                <a:cs typeface="Inter-Regular"/>
                <a:sym typeface="Inter-Regular"/>
              </a:defRPr>
            </a:lvl3pPr>
            <a:lvl4pPr marL="1828800" lvl="3"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4pPr>
            <a:lvl5pPr marL="2286000" lvl="4"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5pPr>
            <a:lvl6pPr marL="2743200" lvl="5"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6pPr>
            <a:lvl7pPr marL="3200400" lvl="6"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7pPr>
            <a:lvl8pPr marL="3657600" lvl="7"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8pPr>
            <a:lvl9pPr marL="4114800" lvl="8"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9pPr>
          </a:lstStyle>
          <a:p>
            <a:endParaRPr/>
          </a:p>
        </p:txBody>
      </p:sp>
      <p:sp>
        <p:nvSpPr>
          <p:cNvPr id="8" name="Google Shape;8;p1"/>
          <p:cNvSpPr txBox="1">
            <a:spLocks noGrp="1"/>
          </p:cNvSpPr>
          <p:nvPr>
            <p:ph type="sldNum" idx="12"/>
          </p:nvPr>
        </p:nvSpPr>
        <p:spPr>
          <a:xfrm>
            <a:off x="8328184" y="45974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Inter-Regular"/>
                <a:ea typeface="Inter-Regular"/>
                <a:cs typeface="Inter-Regular"/>
                <a:sym typeface="Inter-Regular"/>
              </a:defRPr>
            </a:lvl1pPr>
            <a:lvl2pPr lvl="1" algn="r" rtl="0">
              <a:buNone/>
              <a:defRPr sz="1300">
                <a:solidFill>
                  <a:schemeClr val="accent1"/>
                </a:solidFill>
                <a:latin typeface="Inter-Regular"/>
                <a:ea typeface="Inter-Regular"/>
                <a:cs typeface="Inter-Regular"/>
                <a:sym typeface="Inter-Regular"/>
              </a:defRPr>
            </a:lvl2pPr>
            <a:lvl3pPr lvl="2" algn="r" rtl="0">
              <a:buNone/>
              <a:defRPr sz="1300">
                <a:solidFill>
                  <a:schemeClr val="accent1"/>
                </a:solidFill>
                <a:latin typeface="Inter-Regular"/>
                <a:ea typeface="Inter-Regular"/>
                <a:cs typeface="Inter-Regular"/>
                <a:sym typeface="Inter-Regular"/>
              </a:defRPr>
            </a:lvl3pPr>
            <a:lvl4pPr lvl="3" algn="r" rtl="0">
              <a:buNone/>
              <a:defRPr sz="1300">
                <a:solidFill>
                  <a:schemeClr val="accent1"/>
                </a:solidFill>
                <a:latin typeface="Inter-Regular"/>
                <a:ea typeface="Inter-Regular"/>
                <a:cs typeface="Inter-Regular"/>
                <a:sym typeface="Inter-Regular"/>
              </a:defRPr>
            </a:lvl4pPr>
            <a:lvl5pPr lvl="4" algn="r" rtl="0">
              <a:buNone/>
              <a:defRPr sz="1300">
                <a:solidFill>
                  <a:schemeClr val="accent1"/>
                </a:solidFill>
                <a:latin typeface="Inter-Regular"/>
                <a:ea typeface="Inter-Regular"/>
                <a:cs typeface="Inter-Regular"/>
                <a:sym typeface="Inter-Regular"/>
              </a:defRPr>
            </a:lvl5pPr>
            <a:lvl6pPr lvl="5" algn="r" rtl="0">
              <a:buNone/>
              <a:defRPr sz="1300">
                <a:solidFill>
                  <a:schemeClr val="accent1"/>
                </a:solidFill>
                <a:latin typeface="Inter-Regular"/>
                <a:ea typeface="Inter-Regular"/>
                <a:cs typeface="Inter-Regular"/>
                <a:sym typeface="Inter-Regular"/>
              </a:defRPr>
            </a:lvl6pPr>
            <a:lvl7pPr lvl="6" algn="r" rtl="0">
              <a:buNone/>
              <a:defRPr sz="1300">
                <a:solidFill>
                  <a:schemeClr val="accent1"/>
                </a:solidFill>
                <a:latin typeface="Inter-Regular"/>
                <a:ea typeface="Inter-Regular"/>
                <a:cs typeface="Inter-Regular"/>
                <a:sym typeface="Inter-Regular"/>
              </a:defRPr>
            </a:lvl7pPr>
            <a:lvl8pPr lvl="7" algn="r" rtl="0">
              <a:buNone/>
              <a:defRPr sz="1300">
                <a:solidFill>
                  <a:schemeClr val="accent1"/>
                </a:solidFill>
                <a:latin typeface="Inter-Regular"/>
                <a:ea typeface="Inter-Regular"/>
                <a:cs typeface="Inter-Regular"/>
                <a:sym typeface="Inter-Regular"/>
              </a:defRPr>
            </a:lvl8pPr>
            <a:lvl9pPr lvl="8" algn="r" rtl="0">
              <a:buNone/>
              <a:defRPr sz="1300">
                <a:solidFill>
                  <a:schemeClr val="accent1"/>
                </a:solidFill>
                <a:latin typeface="Inter-Regular"/>
                <a:ea typeface="Inter-Regular"/>
                <a:cs typeface="Inter-Regular"/>
                <a:sym typeface="Inter-Regular"/>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6" r:id="rId4"/>
    <p:sldLayoutId id="2147483659" r:id="rId5"/>
    <p:sldLayoutId id="2147483661"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3844"/>
            <a:ext cx="7886700" cy="504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628650" y="1369219"/>
            <a:ext cx="7886700" cy="326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rcRect/>
          <a:stretch>
            <a:fillRect/>
          </a:stretch>
        </p:blipFill>
        <p:spPr bwMode="auto">
          <a:xfrm>
            <a:off x="357632" y="4767263"/>
            <a:ext cx="1184672" cy="265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200701" y="4767263"/>
            <a:ext cx="6601252" cy="273844"/>
          </a:xfrm>
          <a:prstGeom prst="rect">
            <a:avLst/>
          </a:prstGeom>
        </p:spPr>
        <p:txBody>
          <a:bodyPr vert="horz" lIns="91440" tIns="45720" rIns="91440" bIns="45720" rtlCol="0" anchor="ctr"/>
          <a:lstStyle>
            <a:lvl1pPr algn="l" eaLnBrk="1" fontAlgn="auto" hangingPunct="1">
              <a:spcBef>
                <a:spcPts val="0"/>
              </a:spcBef>
              <a:spcAft>
                <a:spcPts val="0"/>
              </a:spcAft>
              <a:defRPr lang="en-US" sz="1050" b="0" i="0" u="none" strike="noStrike" baseline="0" smtClean="0">
                <a:solidFill>
                  <a:srgbClr val="006298"/>
                </a:solidFill>
                <a:latin typeface="arial" charset="0"/>
              </a:defRPr>
            </a:lvl1pPr>
          </a:lstStyle>
          <a:p>
            <a:endParaRPr lang="en-US" dirty="0"/>
          </a:p>
        </p:txBody>
      </p:sp>
      <p:sp>
        <p:nvSpPr>
          <p:cNvPr id="3" name="Slide Number Placeholder 2">
            <a:extLst>
              <a:ext uri="{FF2B5EF4-FFF2-40B4-BE49-F238E27FC236}">
                <a16:creationId xmlns:a16="http://schemas.microsoft.com/office/drawing/2014/main" id="{553055C5-2EFB-400E-9FF4-48BE0E157480}"/>
              </a:ext>
            </a:extLst>
          </p:cNvPr>
          <p:cNvSpPr>
            <a:spLocks noGrp="1"/>
          </p:cNvSpPr>
          <p:nvPr>
            <p:ph type="sldNum" sz="quarter" idx="4"/>
          </p:nvPr>
        </p:nvSpPr>
        <p:spPr>
          <a:xfrm>
            <a:off x="8801953" y="4767263"/>
            <a:ext cx="294229" cy="273844"/>
          </a:xfrm>
          <a:prstGeom prst="rect">
            <a:avLst/>
          </a:prstGeom>
        </p:spPr>
        <p:txBody>
          <a:bodyPr vert="horz" lIns="91440" tIns="45720" rIns="91440" bIns="45720" rtlCol="0" anchor="ctr"/>
          <a:lstStyle>
            <a:lvl1pPr algn="r">
              <a:defRPr sz="900">
                <a:solidFill>
                  <a:srgbClr val="000000"/>
                </a:solidFill>
                <a:latin typeface="Arial" panose="020B0604020202020204" pitchFamily="34" charset="0"/>
                <a:cs typeface="Arial" panose="020B0604020202020204" pitchFamily="34" charset="0"/>
              </a:defRPr>
            </a:lvl1pPr>
          </a:lstStyle>
          <a:p>
            <a:fld id="{F9BE6549-90FB-4E0E-8C54-0640FEBC787D}" type="slidenum">
              <a:rPr lang="en-US" smtClean="0"/>
              <a:pPr/>
              <a:t>‹#›</a:t>
            </a:fld>
            <a:endParaRPr lang="en-US" dirty="0"/>
          </a:p>
        </p:txBody>
      </p:sp>
    </p:spTree>
    <p:extLst>
      <p:ext uri="{BB962C8B-B14F-4D97-AF65-F5344CB8AC3E}">
        <p14:creationId xmlns:p14="http://schemas.microsoft.com/office/powerpoint/2010/main" val="337131393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91" r:id="rId18"/>
  </p:sldLayoutIdLst>
  <p:hf hdr="0" ftr="0" dt="0"/>
  <p:txStyles>
    <p:titleStyle>
      <a:lvl1pPr algn="ctr" rtl="0" eaLnBrk="1" fontAlgn="base" hangingPunct="1">
        <a:lnSpc>
          <a:spcPct val="90000"/>
        </a:lnSpc>
        <a:spcBef>
          <a:spcPct val="0"/>
        </a:spcBef>
        <a:spcAft>
          <a:spcPct val="0"/>
        </a:spcAft>
        <a:defRPr sz="255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5pPr>
      <a:lvl6pPr marL="342900"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6pPr>
      <a:lvl7pPr marL="685800"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7pPr>
      <a:lvl8pPr marL="1028700"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8pPr>
      <a:lvl9pPr marL="1371600" algn="l" rtl="0" eaLnBrk="1" fontAlgn="base" hangingPunct="1">
        <a:lnSpc>
          <a:spcPct val="90000"/>
        </a:lnSpc>
        <a:spcBef>
          <a:spcPct val="0"/>
        </a:spcBef>
        <a:spcAft>
          <a:spcPct val="0"/>
        </a:spcAft>
        <a:defRPr sz="255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750"/>
        </a:spcBef>
        <a:spcAft>
          <a:spcPct val="0"/>
        </a:spcAft>
        <a:buFont typeface="Arial" charset="0"/>
        <a:buNone/>
        <a:defRPr sz="2100" kern="1200" baseline="0">
          <a:solidFill>
            <a:srgbClr val="000000"/>
          </a:solidFill>
          <a:latin typeface="Arial" charset="0"/>
          <a:ea typeface="Arial" charset="0"/>
          <a:cs typeface="Arial" charset="0"/>
        </a:defRPr>
      </a:lvl1pPr>
      <a:lvl2pPr marL="514350" indent="-171450" algn="l" rtl="0" eaLnBrk="1" fontAlgn="base" hangingPunct="1">
        <a:lnSpc>
          <a:spcPct val="90000"/>
        </a:lnSpc>
        <a:spcBef>
          <a:spcPts val="375"/>
        </a:spcBef>
        <a:spcAft>
          <a:spcPct val="0"/>
        </a:spcAft>
        <a:buFont typeface="Arial" charset="0"/>
        <a:buChar char="•"/>
        <a:defRPr sz="1800" kern="1200" baseline="0">
          <a:solidFill>
            <a:srgbClr val="004A78"/>
          </a:solidFill>
          <a:latin typeface="Arial" charset="0"/>
          <a:ea typeface="Arial" charset="0"/>
          <a:cs typeface="Arial" charset="0"/>
        </a:defRPr>
      </a:lvl2pPr>
      <a:lvl3pPr marL="857250" indent="-171450" algn="l" rtl="0" eaLnBrk="1" fontAlgn="base" hangingPunct="1">
        <a:lnSpc>
          <a:spcPct val="90000"/>
        </a:lnSpc>
        <a:spcBef>
          <a:spcPts val="375"/>
        </a:spcBef>
        <a:spcAft>
          <a:spcPct val="0"/>
        </a:spcAft>
        <a:buFont typeface="Arial" charset="0"/>
        <a:buChar char="•"/>
        <a:defRPr sz="1500" kern="1200" baseline="0">
          <a:solidFill>
            <a:srgbClr val="004A78"/>
          </a:solidFill>
          <a:latin typeface="Arial" charset="0"/>
          <a:ea typeface="Arial" charset="0"/>
          <a:cs typeface="Arial" charset="0"/>
        </a:defRPr>
      </a:lvl3pPr>
      <a:lvl4pPr marL="1200150" indent="-171450" algn="l" rtl="0" eaLnBrk="1" fontAlgn="base" hangingPunct="1">
        <a:lnSpc>
          <a:spcPct val="90000"/>
        </a:lnSpc>
        <a:spcBef>
          <a:spcPts val="375"/>
        </a:spcBef>
        <a:spcAft>
          <a:spcPct val="0"/>
        </a:spcAft>
        <a:buFont typeface="Arial" charset="0"/>
        <a:buChar char="•"/>
        <a:defRPr kern="1200" baseline="0">
          <a:solidFill>
            <a:srgbClr val="004A78"/>
          </a:solidFill>
          <a:latin typeface="Arial" charset="0"/>
          <a:ea typeface="Arial" charset="0"/>
          <a:cs typeface="Arial" charset="0"/>
        </a:defRPr>
      </a:lvl4pPr>
      <a:lvl5pPr marL="1543050" indent="-171450" algn="l" rtl="0" eaLnBrk="1" fontAlgn="base" hangingPunct="1">
        <a:lnSpc>
          <a:spcPct val="90000"/>
        </a:lnSpc>
        <a:spcBef>
          <a:spcPts val="375"/>
        </a:spcBef>
        <a:spcAft>
          <a:spcPct val="0"/>
        </a:spcAft>
        <a:buFont typeface="Arial" charset="0"/>
        <a:buChar char="•"/>
        <a:defRPr kern="1200" baseline="0">
          <a:solidFill>
            <a:srgbClr val="004A78"/>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1" y="205979"/>
            <a:ext cx="77724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4401" y="1200153"/>
            <a:ext cx="7772400" cy="339447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52400" y="4743453"/>
            <a:ext cx="457200" cy="273844"/>
          </a:xfrm>
          <a:prstGeom prst="rect">
            <a:avLst/>
          </a:prstGeom>
        </p:spPr>
        <p:txBody>
          <a:bodyPr vert="horz" lIns="91440" tIns="45720" rIns="91440" bIns="45720" rtlCol="0" anchor="ctr"/>
          <a:lstStyle>
            <a:lvl1pPr algn="r">
              <a:defRPr sz="1080">
                <a:solidFill>
                  <a:schemeClr val="tx2">
                    <a:lumMod val="75000"/>
                  </a:schemeClr>
                </a:solidFill>
              </a:defRPr>
            </a:lvl1pPr>
          </a:lstStyle>
          <a:p>
            <a:fld id="{33FF120F-DC9A-48DE-9A47-BE04D7F50371}" type="slidenum">
              <a:rPr lang="en-CA" smtClean="0"/>
              <a:t>‹#›</a:t>
            </a:fld>
            <a:endParaRPr lang="en-CA" dirty="0"/>
          </a:p>
        </p:txBody>
      </p:sp>
      <p:cxnSp>
        <p:nvCxnSpPr>
          <p:cNvPr id="12" name="Straight Connector 11"/>
          <p:cNvCxnSpPr/>
          <p:nvPr/>
        </p:nvCxnSpPr>
        <p:spPr>
          <a:xfrm>
            <a:off x="762000" y="0"/>
            <a:ext cx="0" cy="51435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rot="16200000">
            <a:off x="-792460" y="1093489"/>
            <a:ext cx="2375584" cy="580938"/>
          </a:xfrm>
          <a:prstGeom prst="rect">
            <a:avLst/>
          </a:prstGeom>
        </p:spPr>
      </p:pic>
    </p:spTree>
    <p:extLst>
      <p:ext uri="{BB962C8B-B14F-4D97-AF65-F5344CB8AC3E}">
        <p14:creationId xmlns:p14="http://schemas.microsoft.com/office/powerpoint/2010/main" val="288043981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17357" rtl="0" eaLnBrk="1" latinLnBrk="0" hangingPunct="1">
        <a:spcBef>
          <a:spcPct val="0"/>
        </a:spcBef>
        <a:buNone/>
        <a:defRPr sz="2971" kern="1200">
          <a:solidFill>
            <a:schemeClr val="tx1"/>
          </a:solidFill>
          <a:latin typeface="+mj-lt"/>
          <a:ea typeface="+mj-ea"/>
          <a:cs typeface="+mj-cs"/>
        </a:defRPr>
      </a:lvl1pPr>
    </p:titleStyle>
    <p:bodyStyle>
      <a:lvl1pPr marL="231509" indent="-231509" algn="l" defTabSz="617357" rtl="0" eaLnBrk="1" latinLnBrk="0" hangingPunct="1">
        <a:spcBef>
          <a:spcPct val="20000"/>
        </a:spcBef>
        <a:buFont typeface="Arial" pitchFamily="34" charset="0"/>
        <a:buChar char="•"/>
        <a:defRPr sz="2161" kern="1200">
          <a:solidFill>
            <a:schemeClr val="tx1"/>
          </a:solidFill>
          <a:latin typeface="+mn-lt"/>
          <a:ea typeface="+mn-ea"/>
          <a:cs typeface="+mn-cs"/>
        </a:defRPr>
      </a:lvl1pPr>
      <a:lvl2pPr marL="501603" indent="-192924" algn="l" defTabSz="617357" rtl="0" eaLnBrk="1" latinLnBrk="0" hangingPunct="1">
        <a:spcBef>
          <a:spcPct val="20000"/>
        </a:spcBef>
        <a:buFont typeface="Arial" pitchFamily="34" charset="0"/>
        <a:buChar char="–"/>
        <a:defRPr sz="1891" kern="1200">
          <a:solidFill>
            <a:schemeClr val="tx1"/>
          </a:solidFill>
          <a:latin typeface="+mn-lt"/>
          <a:ea typeface="+mn-ea"/>
          <a:cs typeface="+mn-cs"/>
        </a:defRPr>
      </a:lvl2pPr>
      <a:lvl3pPr marL="771697" indent="-154340" algn="l" defTabSz="617357" rtl="0" eaLnBrk="1" latinLnBrk="0" hangingPunct="1">
        <a:spcBef>
          <a:spcPct val="20000"/>
        </a:spcBef>
        <a:buFont typeface="Arial" pitchFamily="34" charset="0"/>
        <a:buChar char="•"/>
        <a:defRPr sz="1620" kern="1200">
          <a:solidFill>
            <a:schemeClr val="tx1"/>
          </a:solidFill>
          <a:latin typeface="+mn-lt"/>
          <a:ea typeface="+mn-ea"/>
          <a:cs typeface="+mn-cs"/>
        </a:defRPr>
      </a:lvl3pPr>
      <a:lvl4pPr marL="1080375" indent="-154340" algn="l" defTabSz="617357" rtl="0" eaLnBrk="1" latinLnBrk="0" hangingPunct="1">
        <a:spcBef>
          <a:spcPct val="20000"/>
        </a:spcBef>
        <a:buFont typeface="Arial" pitchFamily="34" charset="0"/>
        <a:buChar char="–"/>
        <a:defRPr sz="1350" kern="1200">
          <a:solidFill>
            <a:schemeClr val="tx1"/>
          </a:solidFill>
          <a:latin typeface="+mn-lt"/>
          <a:ea typeface="+mn-ea"/>
          <a:cs typeface="+mn-cs"/>
        </a:defRPr>
      </a:lvl4pPr>
      <a:lvl5pPr marL="1389053" indent="-154340" algn="l" defTabSz="617357" rtl="0" eaLnBrk="1" latinLnBrk="0" hangingPunct="1">
        <a:spcBef>
          <a:spcPct val="20000"/>
        </a:spcBef>
        <a:buFont typeface="Arial" pitchFamily="34" charset="0"/>
        <a:buChar char="»"/>
        <a:defRPr sz="1350" kern="1200">
          <a:solidFill>
            <a:schemeClr val="tx1"/>
          </a:solidFill>
          <a:latin typeface="+mn-lt"/>
          <a:ea typeface="+mn-ea"/>
          <a:cs typeface="+mn-cs"/>
        </a:defRPr>
      </a:lvl5pPr>
      <a:lvl6pPr marL="1697732" indent="-154340" algn="l" defTabSz="617357" rtl="0" eaLnBrk="1" latinLnBrk="0" hangingPunct="1">
        <a:spcBef>
          <a:spcPct val="20000"/>
        </a:spcBef>
        <a:buFont typeface="Arial" pitchFamily="34" charset="0"/>
        <a:buChar char="•"/>
        <a:defRPr sz="1350" kern="1200">
          <a:solidFill>
            <a:schemeClr val="tx1"/>
          </a:solidFill>
          <a:latin typeface="+mn-lt"/>
          <a:ea typeface="+mn-ea"/>
          <a:cs typeface="+mn-cs"/>
        </a:defRPr>
      </a:lvl6pPr>
      <a:lvl7pPr marL="2006411" indent="-154340" algn="l" defTabSz="617357" rtl="0" eaLnBrk="1" latinLnBrk="0" hangingPunct="1">
        <a:spcBef>
          <a:spcPct val="20000"/>
        </a:spcBef>
        <a:buFont typeface="Arial" pitchFamily="34" charset="0"/>
        <a:buChar char="•"/>
        <a:defRPr sz="1350" kern="1200">
          <a:solidFill>
            <a:schemeClr val="tx1"/>
          </a:solidFill>
          <a:latin typeface="+mn-lt"/>
          <a:ea typeface="+mn-ea"/>
          <a:cs typeface="+mn-cs"/>
        </a:defRPr>
      </a:lvl7pPr>
      <a:lvl8pPr marL="2315090" indent="-154340" algn="l" defTabSz="617357" rtl="0" eaLnBrk="1" latinLnBrk="0" hangingPunct="1">
        <a:spcBef>
          <a:spcPct val="20000"/>
        </a:spcBef>
        <a:buFont typeface="Arial" pitchFamily="34" charset="0"/>
        <a:buChar char="•"/>
        <a:defRPr sz="1350" kern="1200">
          <a:solidFill>
            <a:schemeClr val="tx1"/>
          </a:solidFill>
          <a:latin typeface="+mn-lt"/>
          <a:ea typeface="+mn-ea"/>
          <a:cs typeface="+mn-cs"/>
        </a:defRPr>
      </a:lvl8pPr>
      <a:lvl9pPr marL="2623768" indent="-154340" algn="l" defTabSz="617357" rtl="0" eaLnBrk="1" latinLnBrk="0" hangingPunct="1">
        <a:spcBef>
          <a:spcPct val="20000"/>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17357" rtl="0" eaLnBrk="1" latinLnBrk="0" hangingPunct="1">
        <a:defRPr sz="1215" kern="1200">
          <a:solidFill>
            <a:schemeClr val="tx1"/>
          </a:solidFill>
          <a:latin typeface="+mn-lt"/>
          <a:ea typeface="+mn-ea"/>
          <a:cs typeface="+mn-cs"/>
        </a:defRPr>
      </a:lvl1pPr>
      <a:lvl2pPr marL="308678" algn="l" defTabSz="617357" rtl="0" eaLnBrk="1" latinLnBrk="0" hangingPunct="1">
        <a:defRPr sz="1215" kern="1200">
          <a:solidFill>
            <a:schemeClr val="tx1"/>
          </a:solidFill>
          <a:latin typeface="+mn-lt"/>
          <a:ea typeface="+mn-ea"/>
          <a:cs typeface="+mn-cs"/>
        </a:defRPr>
      </a:lvl2pPr>
      <a:lvl3pPr marL="617357" algn="l" defTabSz="617357" rtl="0" eaLnBrk="1" latinLnBrk="0" hangingPunct="1">
        <a:defRPr sz="1215" kern="1200">
          <a:solidFill>
            <a:schemeClr val="tx1"/>
          </a:solidFill>
          <a:latin typeface="+mn-lt"/>
          <a:ea typeface="+mn-ea"/>
          <a:cs typeface="+mn-cs"/>
        </a:defRPr>
      </a:lvl3pPr>
      <a:lvl4pPr marL="926036" algn="l" defTabSz="617357" rtl="0" eaLnBrk="1" latinLnBrk="0" hangingPunct="1">
        <a:defRPr sz="1215" kern="1200">
          <a:solidFill>
            <a:schemeClr val="tx1"/>
          </a:solidFill>
          <a:latin typeface="+mn-lt"/>
          <a:ea typeface="+mn-ea"/>
          <a:cs typeface="+mn-cs"/>
        </a:defRPr>
      </a:lvl4pPr>
      <a:lvl5pPr marL="1234715" algn="l" defTabSz="617357" rtl="0" eaLnBrk="1" latinLnBrk="0" hangingPunct="1">
        <a:defRPr sz="1215" kern="1200">
          <a:solidFill>
            <a:schemeClr val="tx1"/>
          </a:solidFill>
          <a:latin typeface="+mn-lt"/>
          <a:ea typeface="+mn-ea"/>
          <a:cs typeface="+mn-cs"/>
        </a:defRPr>
      </a:lvl5pPr>
      <a:lvl6pPr marL="1543393" algn="l" defTabSz="617357" rtl="0" eaLnBrk="1" latinLnBrk="0" hangingPunct="1">
        <a:defRPr sz="1215" kern="1200">
          <a:solidFill>
            <a:schemeClr val="tx1"/>
          </a:solidFill>
          <a:latin typeface="+mn-lt"/>
          <a:ea typeface="+mn-ea"/>
          <a:cs typeface="+mn-cs"/>
        </a:defRPr>
      </a:lvl6pPr>
      <a:lvl7pPr marL="1852072" algn="l" defTabSz="617357" rtl="0" eaLnBrk="1" latinLnBrk="0" hangingPunct="1">
        <a:defRPr sz="1215" kern="1200">
          <a:solidFill>
            <a:schemeClr val="tx1"/>
          </a:solidFill>
          <a:latin typeface="+mn-lt"/>
          <a:ea typeface="+mn-ea"/>
          <a:cs typeface="+mn-cs"/>
        </a:defRPr>
      </a:lvl7pPr>
      <a:lvl8pPr marL="2160750" algn="l" defTabSz="617357" rtl="0" eaLnBrk="1" latinLnBrk="0" hangingPunct="1">
        <a:defRPr sz="1215" kern="1200">
          <a:solidFill>
            <a:schemeClr val="tx1"/>
          </a:solidFill>
          <a:latin typeface="+mn-lt"/>
          <a:ea typeface="+mn-ea"/>
          <a:cs typeface="+mn-cs"/>
        </a:defRPr>
      </a:lvl8pPr>
      <a:lvl9pPr marL="2469429" algn="l" defTabSz="617357"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34327968"/>
      </p:ext>
    </p:extLst>
  </p:cSld>
  <p:clrMap bg1="lt1" tx1="dk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greenbeltfund.ca/local_food_literacy_grant_strea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www.omafra.gov.on.ca/english/food/industry/funding-prog-index.ht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greenbeltfund.ca/local_food_literacy_grant_stream"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www.omafra.gov.on.ca/english/food/industry/funding-prog-index.ht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4.xml"/><Relationship Id="rId5" Type="http://schemas.microsoft.com/office/2007/relationships/hdphoto" Target="../media/hdphoto8.wdp"/><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0000"/>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Business Communication for</a:t>
            </a:r>
            <a:br>
              <a:rPr lang="en-CA" dirty="0"/>
            </a:br>
            <a:r>
              <a:rPr lang="en-CA" cap="all" dirty="0">
                <a:solidFill>
                  <a:schemeClr val="bg2"/>
                </a:solidFill>
              </a:rPr>
              <a:t>The Digital Workplace</a:t>
            </a:r>
            <a:endParaRPr cap="all" dirty="0">
              <a:solidFill>
                <a:schemeClr val="bg2"/>
              </a:solidFill>
            </a:endParaRPr>
          </a:p>
        </p:txBody>
      </p:sp>
      <p:sp>
        <p:nvSpPr>
          <p:cNvPr id="73" name="Google Shape;73;p13"/>
          <p:cNvSpPr txBox="1">
            <a:spLocks noGrp="1"/>
          </p:cNvSpPr>
          <p:nvPr>
            <p:ph type="subTitle" idx="1"/>
          </p:nvPr>
        </p:nvSpPr>
        <p:spPr>
          <a:xfrm>
            <a:off x="2371725" y="3457906"/>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400" dirty="0"/>
              <a:t>EAC594</a:t>
            </a:r>
          </a:p>
        </p:txBody>
      </p:sp>
    </p:spTree>
    <p:extLst>
      <p:ext uri="{BB962C8B-B14F-4D97-AF65-F5344CB8AC3E}">
        <p14:creationId xmlns:p14="http://schemas.microsoft.com/office/powerpoint/2010/main" val="9958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B579-7E89-42F1-9D23-5497A4331DF2}"/>
              </a:ext>
            </a:extLst>
          </p:cNvPr>
          <p:cNvSpPr>
            <a:spLocks noGrp="1"/>
          </p:cNvSpPr>
          <p:nvPr>
            <p:ph type="title"/>
          </p:nvPr>
        </p:nvSpPr>
        <p:spPr>
          <a:xfrm>
            <a:off x="1037875" y="524656"/>
            <a:ext cx="7068300" cy="707644"/>
          </a:xfrm>
        </p:spPr>
        <p:txBody>
          <a:bodyPr anchor="ctr"/>
          <a:lstStyle/>
          <a:p>
            <a:r>
              <a:rPr lang="en-US" dirty="0">
                <a:solidFill>
                  <a:srgbClr val="0070C0"/>
                </a:solidFill>
              </a:rPr>
              <a:t>Information Shares</a:t>
            </a:r>
            <a:endParaRPr lang="en-US" sz="1800" dirty="0">
              <a:solidFill>
                <a:srgbClr val="0070C0"/>
              </a:solidFill>
            </a:endParaRPr>
          </a:p>
        </p:txBody>
      </p:sp>
      <p:sp>
        <p:nvSpPr>
          <p:cNvPr id="3" name="Content Placeholder 2">
            <a:extLst>
              <a:ext uri="{FF2B5EF4-FFF2-40B4-BE49-F238E27FC236}">
                <a16:creationId xmlns:a16="http://schemas.microsoft.com/office/drawing/2014/main" id="{C1874DCF-1610-43E2-ABF2-FDB8DF01164F}"/>
              </a:ext>
            </a:extLst>
          </p:cNvPr>
          <p:cNvSpPr>
            <a:spLocks noGrp="1"/>
          </p:cNvSpPr>
          <p:nvPr>
            <p:ph type="body" idx="1"/>
          </p:nvPr>
        </p:nvSpPr>
        <p:spPr>
          <a:xfrm>
            <a:off x="1037874" y="1353948"/>
            <a:ext cx="7839009" cy="3033900"/>
          </a:xfrm>
        </p:spPr>
        <p:txBody>
          <a:bodyPr/>
          <a:lstStyle/>
          <a:p>
            <a:pPr marL="0" indent="0">
              <a:lnSpc>
                <a:spcPct val="100000"/>
              </a:lnSpc>
              <a:buClr>
                <a:srgbClr val="004A78"/>
              </a:buClr>
              <a:buNone/>
            </a:pPr>
            <a:r>
              <a:rPr lang="en-US" sz="2800" b="1" dirty="0">
                <a:solidFill>
                  <a:schemeClr val="tx1"/>
                </a:solidFill>
                <a:latin typeface="Calibri" panose="020F0502020204030204" pitchFamily="34" charset="0"/>
                <a:ea typeface="Calibri" charset="0"/>
                <a:cs typeface="Calibri" panose="020F0502020204030204" pitchFamily="34" charset="0"/>
              </a:rPr>
              <a:t>Formula:</a:t>
            </a:r>
            <a:br>
              <a:rPr lang="en-US" sz="2800" b="1" dirty="0">
                <a:solidFill>
                  <a:schemeClr val="tx1"/>
                </a:solidFill>
                <a:latin typeface="Calibri" panose="020F0502020204030204" pitchFamily="34" charset="0"/>
                <a:ea typeface="Calibri" charset="0"/>
                <a:cs typeface="Calibri" panose="020F0502020204030204" pitchFamily="34" charset="0"/>
              </a:rPr>
            </a:br>
            <a:endParaRPr lang="en-US" sz="2800" b="1" dirty="0">
              <a:solidFill>
                <a:schemeClr val="tx1"/>
              </a:solidFill>
              <a:latin typeface="Calibri" panose="020F0502020204030204" pitchFamily="34" charset="0"/>
              <a:ea typeface="Calibri" charset="0"/>
              <a:cs typeface="Calibri" panose="020F0502020204030204" pitchFamily="34" charset="0"/>
            </a:endParaRPr>
          </a:p>
          <a:p>
            <a:pPr marL="219456" indent="-219456">
              <a:lnSpc>
                <a:spcPct val="100000"/>
              </a:lnSpc>
              <a:buClr>
                <a:srgbClr val="004A78"/>
              </a:buClr>
              <a:buFont typeface="Arial" panose="020B0604020202020204" pitchFamily="34" charset="0"/>
              <a:buChar char="•"/>
            </a:pPr>
            <a:r>
              <a:rPr lang="en-US" dirty="0">
                <a:solidFill>
                  <a:schemeClr val="tx1"/>
                </a:solidFill>
                <a:latin typeface="Calibri" panose="020F0502020204030204" pitchFamily="34" charset="0"/>
                <a:ea typeface="Calibri" charset="0"/>
                <a:cs typeface="Calibri" panose="020F0502020204030204" pitchFamily="34" charset="0"/>
              </a:rPr>
              <a:t>Opening &gt;&gt;	</a:t>
            </a:r>
            <a:r>
              <a:rPr lang="en-US" b="1" dirty="0">
                <a:solidFill>
                  <a:schemeClr val="tx1"/>
                </a:solidFill>
                <a:latin typeface="Calibri" panose="020F0502020204030204" pitchFamily="34" charset="0"/>
                <a:ea typeface="Calibri" charset="0"/>
                <a:cs typeface="Calibri" panose="020F0502020204030204" pitchFamily="34" charset="0"/>
              </a:rPr>
              <a:t>Purpose</a:t>
            </a:r>
            <a:r>
              <a:rPr lang="en-US" dirty="0">
                <a:solidFill>
                  <a:schemeClr val="tx1"/>
                </a:solidFill>
                <a:latin typeface="Calibri" panose="020F0502020204030204" pitchFamily="34" charset="0"/>
                <a:ea typeface="Calibri" charset="0"/>
                <a:cs typeface="Calibri" panose="020F0502020204030204" pitchFamily="34" charset="0"/>
              </a:rPr>
              <a:t> = </a:t>
            </a:r>
            <a:r>
              <a:rPr lang="en-US" i="1" dirty="0">
                <a:solidFill>
                  <a:schemeClr val="tx1"/>
                </a:solidFill>
                <a:latin typeface="Calibri" panose="020F0502020204030204" pitchFamily="34" charset="0"/>
                <a:ea typeface="Calibri" charset="0"/>
                <a:cs typeface="Calibri" panose="020F0502020204030204" pitchFamily="34" charset="0"/>
              </a:rPr>
              <a:t>what’s the purpose</a:t>
            </a:r>
            <a:endParaRPr lang="en-US" dirty="0">
              <a:solidFill>
                <a:schemeClr val="tx1"/>
              </a:solidFill>
              <a:latin typeface="Calibri" panose="020F0502020204030204" pitchFamily="34" charset="0"/>
              <a:ea typeface="Calibri" charset="0"/>
              <a:cs typeface="Calibri" panose="020F0502020204030204" pitchFamily="34" charset="0"/>
            </a:endParaRPr>
          </a:p>
          <a:p>
            <a:pPr marL="219456" indent="-219456">
              <a:lnSpc>
                <a:spcPct val="100000"/>
              </a:lnSpc>
              <a:buClr>
                <a:srgbClr val="004A78"/>
              </a:buClr>
              <a:buFont typeface="Arial" panose="020B0604020202020204" pitchFamily="34" charset="0"/>
              <a:buChar char="•"/>
            </a:pPr>
            <a:r>
              <a:rPr lang="en-US" dirty="0">
                <a:solidFill>
                  <a:schemeClr val="tx1"/>
                </a:solidFill>
                <a:latin typeface="Calibri" panose="020F0502020204030204" pitchFamily="34" charset="0"/>
                <a:ea typeface="Calibri" charset="0"/>
                <a:cs typeface="Calibri" panose="020F0502020204030204" pitchFamily="34" charset="0"/>
              </a:rPr>
              <a:t>Body &gt;&gt;	</a:t>
            </a:r>
            <a:r>
              <a:rPr lang="en-US" b="1" dirty="0">
                <a:solidFill>
                  <a:schemeClr val="tx1"/>
                </a:solidFill>
                <a:latin typeface="Calibri" panose="020F0502020204030204" pitchFamily="34" charset="0"/>
                <a:ea typeface="Calibri" charset="0"/>
                <a:cs typeface="Calibri" panose="020F0502020204030204" pitchFamily="34" charset="0"/>
              </a:rPr>
              <a:t>Details</a:t>
            </a:r>
            <a:r>
              <a:rPr lang="en-US" dirty="0">
                <a:solidFill>
                  <a:schemeClr val="tx1"/>
                </a:solidFill>
                <a:latin typeface="Calibri" panose="020F0502020204030204" pitchFamily="34" charset="0"/>
                <a:ea typeface="Calibri" charset="0"/>
                <a:cs typeface="Calibri" panose="020F0502020204030204" pitchFamily="34" charset="0"/>
              </a:rPr>
              <a:t> = </a:t>
            </a:r>
            <a:r>
              <a:rPr lang="en-US" i="1" dirty="0">
                <a:solidFill>
                  <a:schemeClr val="tx1"/>
                </a:solidFill>
                <a:latin typeface="Calibri" panose="020F0502020204030204" pitchFamily="34" charset="0"/>
                <a:ea typeface="Calibri" charset="0"/>
                <a:cs typeface="Calibri" panose="020F0502020204030204" pitchFamily="34" charset="0"/>
              </a:rPr>
              <a:t>provide relevant details</a:t>
            </a:r>
            <a:endParaRPr lang="en-US" dirty="0">
              <a:solidFill>
                <a:schemeClr val="tx1"/>
              </a:solidFill>
              <a:latin typeface="Calibri" panose="020F0502020204030204" pitchFamily="34" charset="0"/>
              <a:ea typeface="Calibri" charset="0"/>
              <a:cs typeface="Calibri" panose="020F0502020204030204" pitchFamily="34" charset="0"/>
            </a:endParaRPr>
          </a:p>
          <a:p>
            <a:pPr marL="219456" indent="-219456">
              <a:lnSpc>
                <a:spcPct val="100000"/>
              </a:lnSpc>
              <a:buClr>
                <a:srgbClr val="004A78"/>
              </a:buClr>
              <a:buFont typeface="Arial" panose="020B0604020202020204" pitchFamily="34" charset="0"/>
              <a:buChar char="•"/>
            </a:pPr>
            <a:r>
              <a:rPr lang="en-US" dirty="0">
                <a:solidFill>
                  <a:schemeClr val="tx1"/>
                </a:solidFill>
                <a:latin typeface="Calibri" panose="020F0502020204030204" pitchFamily="34" charset="0"/>
                <a:ea typeface="Calibri" charset="0"/>
                <a:cs typeface="Calibri" panose="020F0502020204030204" pitchFamily="34" charset="0"/>
              </a:rPr>
              <a:t>Closing &gt;&gt;	</a:t>
            </a:r>
            <a:r>
              <a:rPr lang="en-US" b="1" dirty="0">
                <a:solidFill>
                  <a:schemeClr val="tx1"/>
                </a:solidFill>
                <a:latin typeface="Calibri" panose="020F0502020204030204" pitchFamily="34" charset="0"/>
                <a:ea typeface="Calibri" charset="0"/>
                <a:cs typeface="Calibri" panose="020F0502020204030204" pitchFamily="34" charset="0"/>
              </a:rPr>
              <a:t>Action </a:t>
            </a:r>
            <a:r>
              <a:rPr lang="en-US" dirty="0">
                <a:solidFill>
                  <a:schemeClr val="tx1"/>
                </a:solidFill>
                <a:latin typeface="Calibri" panose="020F0502020204030204" pitchFamily="34" charset="0"/>
                <a:ea typeface="Calibri" charset="0"/>
                <a:cs typeface="Calibri" panose="020F0502020204030204" pitchFamily="34" charset="0"/>
              </a:rPr>
              <a:t>= </a:t>
            </a:r>
            <a:r>
              <a:rPr lang="en-US" i="1" dirty="0">
                <a:solidFill>
                  <a:schemeClr val="tx1"/>
                </a:solidFill>
                <a:latin typeface="Calibri" panose="020F0502020204030204" pitchFamily="34" charset="0"/>
                <a:ea typeface="Calibri" charset="0"/>
                <a:cs typeface="Calibri" panose="020F0502020204030204" pitchFamily="34" charset="0"/>
              </a:rPr>
              <a:t>what do you want the readers to do</a:t>
            </a:r>
            <a:endParaRPr lang="en-US" b="1" dirty="0">
              <a:solidFill>
                <a:schemeClr val="tx1"/>
              </a:solidFill>
              <a:latin typeface="Calibri" panose="020F0502020204030204" pitchFamily="34" charset="0"/>
              <a:ea typeface="Calibri" charset="0"/>
              <a:cs typeface="Calibri" panose="020F0502020204030204" pitchFamily="34" charset="0"/>
            </a:endParaRPr>
          </a:p>
        </p:txBody>
      </p:sp>
      <p:sp>
        <p:nvSpPr>
          <p:cNvPr id="5" name="Slide Number Placeholder 4">
            <a:extLst>
              <a:ext uri="{FF2B5EF4-FFF2-40B4-BE49-F238E27FC236}">
                <a16:creationId xmlns:a16="http://schemas.microsoft.com/office/drawing/2014/main" id="{D8EA50B4-ED44-40DE-9383-A7F5503F3FC1}"/>
              </a:ext>
            </a:extLst>
          </p:cNvPr>
          <p:cNvSpPr>
            <a:spLocks noGrp="1"/>
          </p:cNvSpPr>
          <p:nvPr>
            <p:ph type="sldNum" idx="12"/>
          </p:nvPr>
        </p:nvSpPr>
        <p:spPr/>
        <p:txBody>
          <a:bodyPr/>
          <a:lstStyle/>
          <a:p>
            <a:fld id="{F9BE6549-90FB-4E0E-8C54-0640FEBC787D}" type="slidenum">
              <a:rPr lang="en-US" smtClean="0"/>
              <a:pPr/>
              <a:t>10</a:t>
            </a:fld>
            <a:endParaRPr lang="en-US" dirty="0"/>
          </a:p>
        </p:txBody>
      </p:sp>
    </p:spTree>
    <p:extLst>
      <p:ext uri="{BB962C8B-B14F-4D97-AF65-F5344CB8AC3E}">
        <p14:creationId xmlns:p14="http://schemas.microsoft.com/office/powerpoint/2010/main" val="265498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B579-7E89-42F1-9D23-5497A4331DF2}"/>
              </a:ext>
            </a:extLst>
          </p:cNvPr>
          <p:cNvSpPr>
            <a:spLocks noGrp="1"/>
          </p:cNvSpPr>
          <p:nvPr>
            <p:ph type="title"/>
          </p:nvPr>
        </p:nvSpPr>
        <p:spPr>
          <a:xfrm>
            <a:off x="1037875" y="524656"/>
            <a:ext cx="7068300" cy="707644"/>
          </a:xfrm>
        </p:spPr>
        <p:txBody>
          <a:bodyPr anchor="ctr"/>
          <a:lstStyle/>
          <a:p>
            <a:r>
              <a:rPr lang="en-US" dirty="0">
                <a:solidFill>
                  <a:srgbClr val="0070C0"/>
                </a:solidFill>
              </a:rPr>
              <a:t>Information Shares</a:t>
            </a:r>
            <a:endParaRPr lang="en-US" sz="1800" dirty="0">
              <a:solidFill>
                <a:srgbClr val="0070C0"/>
              </a:solidFill>
            </a:endParaRPr>
          </a:p>
        </p:txBody>
      </p:sp>
      <p:sp>
        <p:nvSpPr>
          <p:cNvPr id="5" name="Slide Number Placeholder 4">
            <a:extLst>
              <a:ext uri="{FF2B5EF4-FFF2-40B4-BE49-F238E27FC236}">
                <a16:creationId xmlns:a16="http://schemas.microsoft.com/office/drawing/2014/main" id="{D8EA50B4-ED44-40DE-9383-A7F5503F3FC1}"/>
              </a:ext>
            </a:extLst>
          </p:cNvPr>
          <p:cNvSpPr>
            <a:spLocks noGrp="1"/>
          </p:cNvSpPr>
          <p:nvPr>
            <p:ph type="sldNum" idx="12"/>
          </p:nvPr>
        </p:nvSpPr>
        <p:spPr/>
        <p:txBody>
          <a:bodyPr/>
          <a:lstStyle/>
          <a:p>
            <a:fld id="{F9BE6549-90FB-4E0E-8C54-0640FEBC787D}" type="slidenum">
              <a:rPr lang="en-US" smtClean="0"/>
              <a:pPr/>
              <a:t>11</a:t>
            </a:fld>
            <a:endParaRPr lang="en-US" dirty="0"/>
          </a:p>
        </p:txBody>
      </p:sp>
      <p:graphicFrame>
        <p:nvGraphicFramePr>
          <p:cNvPr id="8" name="Table 7">
            <a:extLst>
              <a:ext uri="{FF2B5EF4-FFF2-40B4-BE49-F238E27FC236}">
                <a16:creationId xmlns:a16="http://schemas.microsoft.com/office/drawing/2014/main" id="{13AAB1F8-EC49-5644-8FBC-6DE15915789E}"/>
              </a:ext>
            </a:extLst>
          </p:cNvPr>
          <p:cNvGraphicFramePr>
            <a:graphicFrameLocks noGrp="1"/>
          </p:cNvGraphicFramePr>
          <p:nvPr>
            <p:extLst>
              <p:ext uri="{D42A27DB-BD31-4B8C-83A1-F6EECF244321}">
                <p14:modId xmlns:p14="http://schemas.microsoft.com/office/powerpoint/2010/main" val="2269803030"/>
              </p:ext>
            </p:extLst>
          </p:nvPr>
        </p:nvGraphicFramePr>
        <p:xfrm>
          <a:off x="418010" y="1364501"/>
          <a:ext cx="8406621" cy="3625060"/>
        </p:xfrm>
        <a:graphic>
          <a:graphicData uri="http://schemas.openxmlformats.org/drawingml/2006/table">
            <a:tbl>
              <a:tblPr/>
              <a:tblGrid>
                <a:gridCol w="1014072">
                  <a:extLst>
                    <a:ext uri="{9D8B030D-6E8A-4147-A177-3AD203B41FA5}">
                      <a16:colId xmlns:a16="http://schemas.microsoft.com/office/drawing/2014/main" val="2290463091"/>
                    </a:ext>
                  </a:extLst>
                </a:gridCol>
                <a:gridCol w="1480935">
                  <a:extLst>
                    <a:ext uri="{9D8B030D-6E8A-4147-A177-3AD203B41FA5}">
                      <a16:colId xmlns:a16="http://schemas.microsoft.com/office/drawing/2014/main" val="3692502389"/>
                    </a:ext>
                  </a:extLst>
                </a:gridCol>
                <a:gridCol w="5911614">
                  <a:extLst>
                    <a:ext uri="{9D8B030D-6E8A-4147-A177-3AD203B41FA5}">
                      <a16:colId xmlns:a16="http://schemas.microsoft.com/office/drawing/2014/main" val="3022784227"/>
                    </a:ext>
                  </a:extLst>
                </a:gridCol>
              </a:tblGrid>
              <a:tr h="633572">
                <a:tc>
                  <a:txBody>
                    <a:bodyPr/>
                    <a:lstStyle/>
                    <a:p>
                      <a:pPr algn="l" fontAlgn="t"/>
                      <a:endParaRPr lang="en-CA" sz="1600" b="1" dirty="0">
                        <a:solidFill>
                          <a:schemeClr val="tx1"/>
                        </a:solidFill>
                        <a:effectLst/>
                        <a:latin typeface="Calibri" panose="020F0502020204030204" pitchFamily="34" charset="0"/>
                        <a:cs typeface="Calibri" panose="020F0502020204030204" pitchFamily="34" charset="0"/>
                      </a:endParaRPr>
                    </a:p>
                  </a:txBody>
                  <a:tcPr marL="65836" marR="65836" marT="65836" marB="65836">
                    <a:lnL>
                      <a:noFill/>
                    </a:lnL>
                    <a:lnR>
                      <a:noFill/>
                    </a:lnR>
                    <a:lnT>
                      <a:noFill/>
                    </a:lnT>
                    <a:lnB>
                      <a:noFill/>
                    </a:lnB>
                    <a:solidFill>
                      <a:srgbClr val="FFFFFF"/>
                    </a:solidFill>
                  </a:tcPr>
                </a:tc>
                <a:tc>
                  <a:txBody>
                    <a:bodyPr/>
                    <a:lstStyle/>
                    <a:p>
                      <a:pPr algn="l" fontAlgn="t"/>
                      <a:endParaRPr lang="en-CA" sz="1600" i="1">
                        <a:solidFill>
                          <a:srgbClr val="0070C0"/>
                        </a:solidFill>
                        <a:effectLst/>
                        <a:latin typeface="Calibri" panose="020F0502020204030204" pitchFamily="34" charset="0"/>
                        <a:cs typeface="Calibri" panose="020F0502020204030204" pitchFamily="34" charset="0"/>
                      </a:endParaRPr>
                    </a:p>
                  </a:txBody>
                  <a:tcPr marL="65836" marR="65836" marT="65836" marB="65836">
                    <a:lnL>
                      <a:noFill/>
                    </a:lnL>
                    <a:lnR w="12700" cap="flat" cmpd="sng" algn="ctr">
                      <a:solidFill>
                        <a:schemeClr val="tx1"/>
                      </a:solidFill>
                      <a:prstDash val="solid"/>
                      <a:round/>
                      <a:headEnd type="none" w="med" len="med"/>
                      <a:tailEnd type="none" w="med" len="med"/>
                    </a:lnR>
                    <a:lnT>
                      <a:noFill/>
                    </a:lnT>
                    <a:lnB>
                      <a:noFill/>
                    </a:lnB>
                    <a:solidFill>
                      <a:srgbClr val="FFFFFF"/>
                    </a:solidFill>
                  </a:tcPr>
                </a:tc>
                <a:tc>
                  <a:txBody>
                    <a:bodyPr/>
                    <a:lstStyle/>
                    <a:p>
                      <a:pPr algn="l" fontAlgn="t"/>
                      <a:r>
                        <a:rPr lang="en-CA" sz="1600" dirty="0">
                          <a:solidFill>
                            <a:schemeClr val="tx1"/>
                          </a:solidFill>
                          <a:effectLst/>
                          <a:latin typeface="Calibri" panose="020F0502020204030204" pitchFamily="34" charset="0"/>
                          <a:cs typeface="Calibri" panose="020F0502020204030204" pitchFamily="34" charset="0"/>
                        </a:rPr>
                        <a:t>Hi Karin,</a:t>
                      </a:r>
                    </a:p>
                    <a:p>
                      <a:pPr algn="l" fontAlgn="t"/>
                      <a:r>
                        <a:rPr lang="en-CA" sz="1600" b="0" dirty="0">
                          <a:solidFill>
                            <a:schemeClr val="tx1"/>
                          </a:solidFill>
                          <a:effectLst/>
                          <a:latin typeface="Calibri" panose="020F0502020204030204" pitchFamily="34" charset="0"/>
                          <a:cs typeface="Calibri" panose="020F0502020204030204" pitchFamily="34" charset="0"/>
                        </a:rPr>
                        <a:t>I just saw a CFP for a new funding opportunity you can apply for via the Ministry of Agriculture.</a:t>
                      </a:r>
                    </a:p>
                  </a:txBody>
                  <a:tcPr marL="65836" marR="65836" marT="65836" marB="658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465036099"/>
                  </a:ext>
                </a:extLst>
              </a:tr>
              <a:tr h="1410996">
                <a:tc>
                  <a:txBody>
                    <a:bodyPr/>
                    <a:lstStyle/>
                    <a:p>
                      <a:pPr algn="l" fontAlgn="t"/>
                      <a:endParaRPr lang="en-CA" sz="1600" b="1" dirty="0">
                        <a:solidFill>
                          <a:schemeClr val="tx1"/>
                        </a:solidFill>
                        <a:effectLst/>
                        <a:latin typeface="Calibri" panose="020F0502020204030204" pitchFamily="34" charset="0"/>
                        <a:cs typeface="Calibri" panose="020F0502020204030204" pitchFamily="34" charset="0"/>
                      </a:endParaRPr>
                    </a:p>
                  </a:txBody>
                  <a:tcPr marL="65836" marR="65836" marT="65836" marB="65836">
                    <a:lnL>
                      <a:noFill/>
                    </a:lnL>
                    <a:lnR>
                      <a:noFill/>
                    </a:lnR>
                    <a:lnT>
                      <a:noFill/>
                    </a:lnT>
                    <a:lnB>
                      <a:noFill/>
                    </a:lnB>
                    <a:solidFill>
                      <a:srgbClr val="FFFFFF"/>
                    </a:solidFill>
                  </a:tcPr>
                </a:tc>
                <a:tc>
                  <a:txBody>
                    <a:bodyPr/>
                    <a:lstStyle/>
                    <a:p>
                      <a:pPr algn="l" fontAlgn="t"/>
                      <a:endParaRPr lang="en-CA" sz="1600" i="1" dirty="0">
                        <a:solidFill>
                          <a:srgbClr val="0070C0"/>
                        </a:solidFill>
                        <a:effectLst/>
                        <a:latin typeface="Calibri" panose="020F0502020204030204" pitchFamily="34" charset="0"/>
                        <a:cs typeface="Calibri" panose="020F0502020204030204" pitchFamily="34" charset="0"/>
                      </a:endParaRPr>
                    </a:p>
                  </a:txBody>
                  <a:tcPr marL="65836" marR="65836" marT="65836" marB="65836">
                    <a:lnL>
                      <a:noFill/>
                    </a:lnL>
                    <a:lnR w="12700" cap="flat" cmpd="sng" algn="ctr">
                      <a:solidFill>
                        <a:schemeClr val="tx1"/>
                      </a:solidFill>
                      <a:prstDash val="solid"/>
                      <a:round/>
                      <a:headEnd type="none" w="med" len="med"/>
                      <a:tailEnd type="none" w="med" len="med"/>
                    </a:lnR>
                    <a:lnT>
                      <a:noFill/>
                    </a:lnT>
                    <a:lnB>
                      <a:noFill/>
                    </a:lnB>
                    <a:solidFill>
                      <a:srgbClr val="FFFFFF"/>
                    </a:solidFill>
                  </a:tcPr>
                </a:tc>
                <a:tc>
                  <a:txBody>
                    <a:bodyPr/>
                    <a:lstStyle/>
                    <a:p>
                      <a:pPr algn="l" fontAlgn="t"/>
                      <a:r>
                        <a:rPr lang="en-CA" sz="1600" dirty="0">
                          <a:solidFill>
                            <a:schemeClr val="tx1"/>
                          </a:solidFill>
                          <a:effectLst/>
                          <a:latin typeface="Calibri" panose="020F0502020204030204" pitchFamily="34" charset="0"/>
                          <a:cs typeface="Calibri" panose="020F0502020204030204" pitchFamily="34" charset="0"/>
                        </a:rPr>
                        <a:t>Find it on the Greenbelt Fund’s </a:t>
                      </a:r>
                      <a:r>
                        <a:rPr lang="en-CA" sz="1600" u="sng" dirty="0">
                          <a:solidFill>
                            <a:schemeClr val="tx1"/>
                          </a:solidFill>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Local Food Literacy Grant Stream</a:t>
                      </a:r>
                      <a:r>
                        <a:rPr lang="en-CA" sz="1600" dirty="0">
                          <a:solidFill>
                            <a:schemeClr val="tx1"/>
                          </a:solidFill>
                          <a:effectLst/>
                          <a:latin typeface="Calibri" panose="020F0502020204030204" pitchFamily="34" charset="0"/>
                          <a:cs typeface="Calibri" panose="020F0502020204030204" pitchFamily="34" charset="0"/>
                        </a:rPr>
                        <a:t> page. If you haven’t already been doing this, you should also check out the Ministry’s general page on </a:t>
                      </a:r>
                      <a:r>
                        <a:rPr lang="en-CA" sz="1600" u="sng" dirty="0">
                          <a:solidFill>
                            <a:schemeClr val="tx1"/>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Funding Programs and Support</a:t>
                      </a:r>
                      <a:r>
                        <a:rPr lang="en-CA" sz="1600" dirty="0">
                          <a:solidFill>
                            <a:schemeClr val="tx1"/>
                          </a:solidFill>
                          <a:effectLst/>
                          <a:latin typeface="Calibri" panose="020F0502020204030204" pitchFamily="34" charset="0"/>
                          <a:cs typeface="Calibri" panose="020F0502020204030204" pitchFamily="34" charset="0"/>
                        </a:rPr>
                        <a:t> to connect with any other grants etc. relevant to the good work you do.</a:t>
                      </a:r>
                    </a:p>
                  </a:txBody>
                  <a:tcPr marL="65836" marR="65836" marT="65836" marB="658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9045057"/>
                  </a:ext>
                </a:extLst>
              </a:tr>
              <a:tr h="934998">
                <a:tc>
                  <a:txBody>
                    <a:bodyPr/>
                    <a:lstStyle/>
                    <a:p>
                      <a:pPr algn="l" fontAlgn="t"/>
                      <a:endParaRPr lang="en-CA" sz="1600" b="1" dirty="0">
                        <a:solidFill>
                          <a:schemeClr val="tx1"/>
                        </a:solidFill>
                        <a:effectLst/>
                        <a:latin typeface="Calibri" panose="020F0502020204030204" pitchFamily="34" charset="0"/>
                        <a:cs typeface="Calibri" panose="020F0502020204030204" pitchFamily="34" charset="0"/>
                      </a:endParaRPr>
                    </a:p>
                  </a:txBody>
                  <a:tcPr marL="65836" marR="65836" marT="65836" marB="65836">
                    <a:lnL>
                      <a:noFill/>
                    </a:lnL>
                    <a:lnR>
                      <a:noFill/>
                    </a:lnR>
                    <a:lnT>
                      <a:noFill/>
                    </a:lnT>
                    <a:lnB>
                      <a:noFill/>
                    </a:lnB>
                    <a:solidFill>
                      <a:srgbClr val="FFFFFF"/>
                    </a:solidFill>
                  </a:tcPr>
                </a:tc>
                <a:tc>
                  <a:txBody>
                    <a:bodyPr/>
                    <a:lstStyle/>
                    <a:p>
                      <a:pPr algn="l" fontAlgn="t"/>
                      <a:endParaRPr lang="en-CA" sz="1600" i="1" dirty="0">
                        <a:solidFill>
                          <a:srgbClr val="0070C0"/>
                        </a:solidFill>
                        <a:effectLst/>
                        <a:latin typeface="Calibri" panose="020F0502020204030204" pitchFamily="34" charset="0"/>
                        <a:cs typeface="Calibri" panose="020F0502020204030204" pitchFamily="34" charset="0"/>
                      </a:endParaRPr>
                    </a:p>
                  </a:txBody>
                  <a:tcPr marL="65836" marR="65836" marT="65836" marB="65836">
                    <a:lnL>
                      <a:noFill/>
                    </a:lnL>
                    <a:lnR w="12700" cap="flat" cmpd="sng" algn="ctr">
                      <a:solidFill>
                        <a:schemeClr val="tx1"/>
                      </a:solidFill>
                      <a:prstDash val="solid"/>
                      <a:round/>
                      <a:headEnd type="none" w="med" len="med"/>
                      <a:tailEnd type="none" w="med" len="med"/>
                    </a:lnR>
                    <a:lnT>
                      <a:noFill/>
                    </a:lnT>
                    <a:lnB>
                      <a:noFill/>
                    </a:lnB>
                    <a:solidFill>
                      <a:srgbClr val="FFFFFF"/>
                    </a:solidFill>
                  </a:tcPr>
                </a:tc>
                <a:tc>
                  <a:txBody>
                    <a:bodyPr/>
                    <a:lstStyle/>
                    <a:p>
                      <a:pPr algn="l" fontAlgn="t"/>
                      <a:r>
                        <a:rPr lang="en-CA" sz="1600" dirty="0">
                          <a:solidFill>
                            <a:schemeClr val="tx1"/>
                          </a:solidFill>
                          <a:effectLst/>
                          <a:latin typeface="Calibri" panose="020F0502020204030204" pitchFamily="34" charset="0"/>
                          <a:cs typeface="Calibri" panose="020F0502020204030204" pitchFamily="34" charset="0"/>
                        </a:rPr>
                        <a:t>It looks like the deadline for proposals is at the end of the week, though, so you might want to get on it right away.</a:t>
                      </a:r>
                    </a:p>
                    <a:p>
                      <a:pPr algn="l" fontAlgn="t"/>
                      <a:endParaRPr lang="en-CA" sz="1600" b="0" dirty="0">
                        <a:solidFill>
                          <a:schemeClr val="tx1"/>
                        </a:solidFill>
                        <a:effectLst/>
                        <a:latin typeface="Calibri" panose="020F0502020204030204" pitchFamily="34" charset="0"/>
                        <a:cs typeface="Calibri" panose="020F0502020204030204" pitchFamily="34" charset="0"/>
                      </a:endParaRPr>
                    </a:p>
                    <a:p>
                      <a:pPr algn="l" fontAlgn="t"/>
                      <a:r>
                        <a:rPr lang="en-CA" sz="1600" b="0" dirty="0">
                          <a:solidFill>
                            <a:schemeClr val="tx1"/>
                          </a:solidFill>
                          <a:effectLst/>
                          <a:latin typeface="Calibri" panose="020F0502020204030204" pitchFamily="34" charset="0"/>
                          <a:cs typeface="Calibri" panose="020F0502020204030204" pitchFamily="34" charset="0"/>
                        </a:rPr>
                        <a:t>Good luck!</a:t>
                      </a:r>
                    </a:p>
                    <a:p>
                      <a:pPr algn="l" fontAlgn="t"/>
                      <a:r>
                        <a:rPr lang="en-CA" sz="1600" b="0" dirty="0">
                          <a:solidFill>
                            <a:schemeClr val="tx1"/>
                          </a:solidFill>
                          <a:effectLst/>
                          <a:latin typeface="Calibri" panose="020F0502020204030204" pitchFamily="34" charset="0"/>
                          <a:cs typeface="Calibri" panose="020F0502020204030204" pitchFamily="34" charset="0"/>
                        </a:rPr>
                        <a:t>Shradha</a:t>
                      </a:r>
                    </a:p>
                  </a:txBody>
                  <a:tcPr marL="65836" marR="65836" marT="65836" marB="658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21724704"/>
                  </a:ext>
                </a:extLst>
              </a:tr>
            </a:tbl>
          </a:graphicData>
        </a:graphic>
      </p:graphicFrame>
    </p:spTree>
    <p:extLst>
      <p:ext uri="{BB962C8B-B14F-4D97-AF65-F5344CB8AC3E}">
        <p14:creationId xmlns:p14="http://schemas.microsoft.com/office/powerpoint/2010/main" val="1383323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B579-7E89-42F1-9D23-5497A4331DF2}"/>
              </a:ext>
            </a:extLst>
          </p:cNvPr>
          <p:cNvSpPr>
            <a:spLocks noGrp="1"/>
          </p:cNvSpPr>
          <p:nvPr>
            <p:ph type="title"/>
          </p:nvPr>
        </p:nvSpPr>
        <p:spPr>
          <a:xfrm>
            <a:off x="1037875" y="524656"/>
            <a:ext cx="7068300" cy="707644"/>
          </a:xfrm>
        </p:spPr>
        <p:txBody>
          <a:bodyPr anchor="ctr"/>
          <a:lstStyle/>
          <a:p>
            <a:r>
              <a:rPr lang="en-US" dirty="0">
                <a:solidFill>
                  <a:srgbClr val="0070C0"/>
                </a:solidFill>
              </a:rPr>
              <a:t>Information Shares</a:t>
            </a:r>
            <a:endParaRPr lang="en-US" sz="1800" dirty="0">
              <a:solidFill>
                <a:srgbClr val="0070C0"/>
              </a:solidFill>
            </a:endParaRPr>
          </a:p>
        </p:txBody>
      </p:sp>
      <p:sp>
        <p:nvSpPr>
          <p:cNvPr id="5" name="Slide Number Placeholder 4">
            <a:extLst>
              <a:ext uri="{FF2B5EF4-FFF2-40B4-BE49-F238E27FC236}">
                <a16:creationId xmlns:a16="http://schemas.microsoft.com/office/drawing/2014/main" id="{D8EA50B4-ED44-40DE-9383-A7F5503F3FC1}"/>
              </a:ext>
            </a:extLst>
          </p:cNvPr>
          <p:cNvSpPr>
            <a:spLocks noGrp="1"/>
          </p:cNvSpPr>
          <p:nvPr>
            <p:ph type="sldNum" idx="12"/>
          </p:nvPr>
        </p:nvSpPr>
        <p:spPr/>
        <p:txBody>
          <a:bodyPr/>
          <a:lstStyle/>
          <a:p>
            <a:fld id="{F9BE6549-90FB-4E0E-8C54-0640FEBC787D}" type="slidenum">
              <a:rPr lang="en-US" smtClean="0"/>
              <a:pPr/>
              <a:t>12</a:t>
            </a:fld>
            <a:endParaRPr lang="en-US" dirty="0"/>
          </a:p>
        </p:txBody>
      </p:sp>
      <p:graphicFrame>
        <p:nvGraphicFramePr>
          <p:cNvPr id="8" name="Table 7">
            <a:extLst>
              <a:ext uri="{FF2B5EF4-FFF2-40B4-BE49-F238E27FC236}">
                <a16:creationId xmlns:a16="http://schemas.microsoft.com/office/drawing/2014/main" id="{13AAB1F8-EC49-5644-8FBC-6DE15915789E}"/>
              </a:ext>
            </a:extLst>
          </p:cNvPr>
          <p:cNvGraphicFramePr>
            <a:graphicFrameLocks noGrp="1"/>
          </p:cNvGraphicFramePr>
          <p:nvPr>
            <p:extLst>
              <p:ext uri="{D42A27DB-BD31-4B8C-83A1-F6EECF244321}">
                <p14:modId xmlns:p14="http://schemas.microsoft.com/office/powerpoint/2010/main" val="2041978908"/>
              </p:ext>
            </p:extLst>
          </p:nvPr>
        </p:nvGraphicFramePr>
        <p:xfrm>
          <a:off x="418010" y="1364501"/>
          <a:ext cx="8406621" cy="3625060"/>
        </p:xfrm>
        <a:graphic>
          <a:graphicData uri="http://schemas.openxmlformats.org/drawingml/2006/table">
            <a:tbl>
              <a:tblPr/>
              <a:tblGrid>
                <a:gridCol w="1014072">
                  <a:extLst>
                    <a:ext uri="{9D8B030D-6E8A-4147-A177-3AD203B41FA5}">
                      <a16:colId xmlns:a16="http://schemas.microsoft.com/office/drawing/2014/main" val="2290463091"/>
                    </a:ext>
                  </a:extLst>
                </a:gridCol>
                <a:gridCol w="1480935">
                  <a:extLst>
                    <a:ext uri="{9D8B030D-6E8A-4147-A177-3AD203B41FA5}">
                      <a16:colId xmlns:a16="http://schemas.microsoft.com/office/drawing/2014/main" val="3692502389"/>
                    </a:ext>
                  </a:extLst>
                </a:gridCol>
                <a:gridCol w="5911614">
                  <a:extLst>
                    <a:ext uri="{9D8B030D-6E8A-4147-A177-3AD203B41FA5}">
                      <a16:colId xmlns:a16="http://schemas.microsoft.com/office/drawing/2014/main" val="3022784227"/>
                    </a:ext>
                  </a:extLst>
                </a:gridCol>
              </a:tblGrid>
              <a:tr h="633572">
                <a:tc>
                  <a:txBody>
                    <a:bodyPr/>
                    <a:lstStyle/>
                    <a:p>
                      <a:pPr algn="l" fontAlgn="t"/>
                      <a:r>
                        <a:rPr lang="en-CA" sz="1600" b="1" dirty="0">
                          <a:solidFill>
                            <a:schemeClr val="tx1"/>
                          </a:solidFill>
                          <a:effectLst/>
                          <a:latin typeface="Calibri" panose="020F0502020204030204" pitchFamily="34" charset="0"/>
                          <a:cs typeface="Calibri" panose="020F0502020204030204" pitchFamily="34" charset="0"/>
                        </a:rPr>
                        <a:t>Opening</a:t>
                      </a:r>
                    </a:p>
                    <a:p>
                      <a:pPr algn="l" fontAlgn="t"/>
                      <a:endParaRPr lang="en-CA" sz="1600" b="1" dirty="0">
                        <a:solidFill>
                          <a:schemeClr val="tx1"/>
                        </a:solidFill>
                        <a:effectLst/>
                        <a:latin typeface="Calibri" panose="020F0502020204030204" pitchFamily="34" charset="0"/>
                        <a:cs typeface="Calibri" panose="020F0502020204030204" pitchFamily="34" charset="0"/>
                      </a:endParaRPr>
                    </a:p>
                  </a:txBody>
                  <a:tcPr marL="65836" marR="65836" marT="65836" marB="65836">
                    <a:lnL>
                      <a:noFill/>
                    </a:lnL>
                    <a:lnR>
                      <a:noFill/>
                    </a:lnR>
                    <a:lnT>
                      <a:noFill/>
                    </a:lnT>
                    <a:lnB>
                      <a:noFill/>
                    </a:lnB>
                    <a:solidFill>
                      <a:srgbClr val="FFFFFF"/>
                    </a:solidFill>
                  </a:tcPr>
                </a:tc>
                <a:tc>
                  <a:txBody>
                    <a:bodyPr/>
                    <a:lstStyle/>
                    <a:p>
                      <a:pPr algn="l" fontAlgn="t"/>
                      <a:r>
                        <a:rPr lang="en-CA" sz="1600" i="1" dirty="0">
                          <a:solidFill>
                            <a:srgbClr val="0070C0"/>
                          </a:solidFill>
                          <a:effectLst/>
                          <a:latin typeface="Calibri" panose="020F0502020204030204" pitchFamily="34" charset="0"/>
                          <a:cs typeface="Calibri" panose="020F0502020204030204" pitchFamily="34" charset="0"/>
                        </a:rPr>
                        <a:t>Main </a:t>
                      </a:r>
                      <a:r>
                        <a:rPr lang="en-CA" sz="1600" b="1" i="1" dirty="0">
                          <a:solidFill>
                            <a:srgbClr val="0070C0"/>
                          </a:solidFill>
                          <a:effectLst/>
                          <a:latin typeface="Calibri" panose="020F0502020204030204" pitchFamily="34" charset="0"/>
                          <a:cs typeface="Calibri" panose="020F0502020204030204" pitchFamily="34" charset="0"/>
                        </a:rPr>
                        <a:t>PURPOSE</a:t>
                      </a:r>
                      <a:r>
                        <a:rPr lang="en-CA" sz="1600" i="1" dirty="0">
                          <a:solidFill>
                            <a:srgbClr val="0070C0"/>
                          </a:solidFill>
                          <a:effectLst/>
                          <a:latin typeface="Calibri" panose="020F0502020204030204" pitchFamily="34" charset="0"/>
                          <a:cs typeface="Calibri" panose="020F0502020204030204" pitchFamily="34" charset="0"/>
                        </a:rPr>
                        <a:t> of information</a:t>
                      </a:r>
                    </a:p>
                  </a:txBody>
                  <a:tcPr marL="65836" marR="65836" marT="65836" marB="65836">
                    <a:lnL>
                      <a:noFill/>
                    </a:lnL>
                    <a:lnR w="12700" cap="flat" cmpd="sng" algn="ctr">
                      <a:solidFill>
                        <a:schemeClr val="tx1"/>
                      </a:solidFill>
                      <a:prstDash val="solid"/>
                      <a:round/>
                      <a:headEnd type="none" w="med" len="med"/>
                      <a:tailEnd type="none" w="med" len="med"/>
                    </a:lnR>
                    <a:lnT>
                      <a:noFill/>
                    </a:lnT>
                    <a:lnB>
                      <a:noFill/>
                    </a:lnB>
                    <a:solidFill>
                      <a:srgbClr val="FFFFFF"/>
                    </a:solidFill>
                  </a:tcPr>
                </a:tc>
                <a:tc>
                  <a:txBody>
                    <a:bodyPr/>
                    <a:lstStyle/>
                    <a:p>
                      <a:pPr algn="l" fontAlgn="t"/>
                      <a:r>
                        <a:rPr lang="en-CA" sz="1600" dirty="0">
                          <a:solidFill>
                            <a:schemeClr val="tx1"/>
                          </a:solidFill>
                          <a:effectLst/>
                          <a:latin typeface="Calibri" panose="020F0502020204030204" pitchFamily="34" charset="0"/>
                          <a:cs typeface="Calibri" panose="020F0502020204030204" pitchFamily="34" charset="0"/>
                        </a:rPr>
                        <a:t>Hi Karin,</a:t>
                      </a:r>
                    </a:p>
                    <a:p>
                      <a:pPr algn="l" fontAlgn="t"/>
                      <a:r>
                        <a:rPr lang="en-CA" sz="1600" b="0" dirty="0">
                          <a:solidFill>
                            <a:schemeClr val="tx1"/>
                          </a:solidFill>
                          <a:effectLst/>
                          <a:latin typeface="Calibri" panose="020F0502020204030204" pitchFamily="34" charset="0"/>
                          <a:cs typeface="Calibri" panose="020F0502020204030204" pitchFamily="34" charset="0"/>
                        </a:rPr>
                        <a:t>I just saw a CFP for a new funding opportunity you can apply for via the Ministry of Agriculture.</a:t>
                      </a:r>
                    </a:p>
                  </a:txBody>
                  <a:tcPr marL="65836" marR="65836" marT="65836" marB="658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465036099"/>
                  </a:ext>
                </a:extLst>
              </a:tr>
              <a:tr h="1410996">
                <a:tc>
                  <a:txBody>
                    <a:bodyPr/>
                    <a:lstStyle/>
                    <a:p>
                      <a:pPr algn="l" fontAlgn="t"/>
                      <a:r>
                        <a:rPr lang="en-CA" sz="1600" b="1" dirty="0">
                          <a:solidFill>
                            <a:schemeClr val="tx1"/>
                          </a:solidFill>
                          <a:effectLst/>
                          <a:latin typeface="Calibri" panose="020F0502020204030204" pitchFamily="34" charset="0"/>
                          <a:cs typeface="Calibri" panose="020F0502020204030204" pitchFamily="34" charset="0"/>
                        </a:rPr>
                        <a:t>Body</a:t>
                      </a:r>
                    </a:p>
                  </a:txBody>
                  <a:tcPr marL="65836" marR="65836" marT="65836" marB="65836">
                    <a:lnL>
                      <a:noFill/>
                    </a:lnL>
                    <a:lnR>
                      <a:noFill/>
                    </a:lnR>
                    <a:lnT>
                      <a:noFill/>
                    </a:lnT>
                    <a:lnB>
                      <a:noFill/>
                    </a:lnB>
                    <a:solidFill>
                      <a:srgbClr val="FFFFFF"/>
                    </a:solidFill>
                  </a:tcPr>
                </a:tc>
                <a:tc>
                  <a:txBody>
                    <a:bodyPr/>
                    <a:lstStyle/>
                    <a:p>
                      <a:pPr algn="l" fontAlgn="t"/>
                      <a:r>
                        <a:rPr lang="en-CA" sz="1600" i="1" dirty="0">
                          <a:solidFill>
                            <a:srgbClr val="0070C0"/>
                          </a:solidFill>
                          <a:effectLst/>
                          <a:latin typeface="Calibri" panose="020F0502020204030204" pitchFamily="34" charset="0"/>
                          <a:cs typeface="Calibri" panose="020F0502020204030204" pitchFamily="34" charset="0"/>
                        </a:rPr>
                        <a:t>Information context and further </a:t>
                      </a:r>
                      <a:r>
                        <a:rPr lang="en-CA" sz="1600" b="1" i="1" dirty="0">
                          <a:solidFill>
                            <a:srgbClr val="0070C0"/>
                          </a:solidFill>
                          <a:effectLst/>
                          <a:latin typeface="Calibri" panose="020F0502020204030204" pitchFamily="34" charset="0"/>
                          <a:cs typeface="Calibri" panose="020F0502020204030204" pitchFamily="34" charset="0"/>
                        </a:rPr>
                        <a:t>DETAILS</a:t>
                      </a:r>
                    </a:p>
                  </a:txBody>
                  <a:tcPr marL="65836" marR="65836" marT="65836" marB="65836">
                    <a:lnL>
                      <a:noFill/>
                    </a:lnL>
                    <a:lnR w="12700" cap="flat" cmpd="sng" algn="ctr">
                      <a:solidFill>
                        <a:schemeClr val="tx1"/>
                      </a:solidFill>
                      <a:prstDash val="solid"/>
                      <a:round/>
                      <a:headEnd type="none" w="med" len="med"/>
                      <a:tailEnd type="none" w="med" len="med"/>
                    </a:lnR>
                    <a:lnT>
                      <a:noFill/>
                    </a:lnT>
                    <a:lnB>
                      <a:noFill/>
                    </a:lnB>
                    <a:solidFill>
                      <a:srgbClr val="FFFFFF"/>
                    </a:solidFill>
                  </a:tcPr>
                </a:tc>
                <a:tc>
                  <a:txBody>
                    <a:bodyPr/>
                    <a:lstStyle/>
                    <a:p>
                      <a:pPr algn="l" fontAlgn="t"/>
                      <a:r>
                        <a:rPr lang="en-CA" sz="1600" dirty="0">
                          <a:solidFill>
                            <a:schemeClr val="tx1"/>
                          </a:solidFill>
                          <a:effectLst/>
                          <a:latin typeface="Calibri" panose="020F0502020204030204" pitchFamily="34" charset="0"/>
                          <a:cs typeface="Calibri" panose="020F0502020204030204" pitchFamily="34" charset="0"/>
                        </a:rPr>
                        <a:t>Find it on the Greenbelt Fund’s </a:t>
                      </a:r>
                      <a:r>
                        <a:rPr lang="en-CA" sz="1600" u="sng" dirty="0">
                          <a:solidFill>
                            <a:schemeClr val="tx1"/>
                          </a:solidFill>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Local Food Literacy Grant Stream</a:t>
                      </a:r>
                      <a:r>
                        <a:rPr lang="en-CA" sz="1600" dirty="0">
                          <a:solidFill>
                            <a:schemeClr val="tx1"/>
                          </a:solidFill>
                          <a:effectLst/>
                          <a:latin typeface="Calibri" panose="020F0502020204030204" pitchFamily="34" charset="0"/>
                          <a:cs typeface="Calibri" panose="020F0502020204030204" pitchFamily="34" charset="0"/>
                        </a:rPr>
                        <a:t> page. If you haven’t already been doing this, you should also check out the Ministry’s general page on </a:t>
                      </a:r>
                      <a:r>
                        <a:rPr lang="en-CA" sz="1600" u="sng" dirty="0">
                          <a:solidFill>
                            <a:schemeClr val="tx1"/>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Funding Programs and Support</a:t>
                      </a:r>
                      <a:r>
                        <a:rPr lang="en-CA" sz="1600" dirty="0">
                          <a:solidFill>
                            <a:schemeClr val="tx1"/>
                          </a:solidFill>
                          <a:effectLst/>
                          <a:latin typeface="Calibri" panose="020F0502020204030204" pitchFamily="34" charset="0"/>
                          <a:cs typeface="Calibri" panose="020F0502020204030204" pitchFamily="34" charset="0"/>
                        </a:rPr>
                        <a:t> to connect with any other grants etc. relevant to the good work you do.</a:t>
                      </a:r>
                    </a:p>
                  </a:txBody>
                  <a:tcPr marL="65836" marR="65836" marT="65836" marB="658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9045057"/>
                  </a:ext>
                </a:extLst>
              </a:tr>
              <a:tr h="934998">
                <a:tc>
                  <a:txBody>
                    <a:bodyPr/>
                    <a:lstStyle/>
                    <a:p>
                      <a:pPr algn="l" fontAlgn="t"/>
                      <a:r>
                        <a:rPr lang="en-CA" sz="1600" b="1" dirty="0">
                          <a:solidFill>
                            <a:schemeClr val="tx1"/>
                          </a:solidFill>
                          <a:effectLst/>
                          <a:latin typeface="Calibri" panose="020F0502020204030204" pitchFamily="34" charset="0"/>
                          <a:cs typeface="Calibri" panose="020F0502020204030204" pitchFamily="34" charset="0"/>
                        </a:rPr>
                        <a:t>Closing</a:t>
                      </a:r>
                    </a:p>
                  </a:txBody>
                  <a:tcPr marL="65836" marR="65836" marT="65836" marB="65836">
                    <a:lnL>
                      <a:noFill/>
                    </a:lnL>
                    <a:lnR>
                      <a:noFill/>
                    </a:lnR>
                    <a:lnT>
                      <a:noFill/>
                    </a:lnT>
                    <a:lnB>
                      <a:noFill/>
                    </a:lnB>
                    <a:solidFill>
                      <a:srgbClr val="FFFFFF"/>
                    </a:solidFill>
                  </a:tcPr>
                </a:tc>
                <a:tc>
                  <a:txBody>
                    <a:bodyPr/>
                    <a:lstStyle/>
                    <a:p>
                      <a:pPr algn="l" fontAlgn="t"/>
                      <a:r>
                        <a:rPr lang="en-CA" sz="1600" b="1" i="1" dirty="0">
                          <a:solidFill>
                            <a:srgbClr val="0070C0"/>
                          </a:solidFill>
                          <a:effectLst/>
                          <a:latin typeface="Calibri" panose="020F0502020204030204" pitchFamily="34" charset="0"/>
                          <a:cs typeface="Calibri" panose="020F0502020204030204" pitchFamily="34" charset="0"/>
                        </a:rPr>
                        <a:t>ACTION</a:t>
                      </a:r>
                      <a:r>
                        <a:rPr lang="en-CA" sz="1600" i="1" dirty="0">
                          <a:solidFill>
                            <a:srgbClr val="0070C0"/>
                          </a:solidFill>
                          <a:effectLst/>
                          <a:latin typeface="Calibri" panose="020F0502020204030204" pitchFamily="34" charset="0"/>
                          <a:cs typeface="Calibri" panose="020F0502020204030204" pitchFamily="34" charset="0"/>
                        </a:rPr>
                        <a:t> regarding the information</a:t>
                      </a:r>
                    </a:p>
                  </a:txBody>
                  <a:tcPr marL="65836" marR="65836" marT="65836" marB="65836">
                    <a:lnL>
                      <a:noFill/>
                    </a:lnL>
                    <a:lnR w="12700" cap="flat" cmpd="sng" algn="ctr">
                      <a:solidFill>
                        <a:schemeClr val="tx1"/>
                      </a:solidFill>
                      <a:prstDash val="solid"/>
                      <a:round/>
                      <a:headEnd type="none" w="med" len="med"/>
                      <a:tailEnd type="none" w="med" len="med"/>
                    </a:lnR>
                    <a:lnT>
                      <a:noFill/>
                    </a:lnT>
                    <a:lnB>
                      <a:noFill/>
                    </a:lnB>
                    <a:solidFill>
                      <a:srgbClr val="FFFFFF"/>
                    </a:solidFill>
                  </a:tcPr>
                </a:tc>
                <a:tc>
                  <a:txBody>
                    <a:bodyPr/>
                    <a:lstStyle/>
                    <a:p>
                      <a:pPr algn="l" fontAlgn="t"/>
                      <a:r>
                        <a:rPr lang="en-CA" sz="1600" dirty="0">
                          <a:solidFill>
                            <a:schemeClr val="tx1"/>
                          </a:solidFill>
                          <a:effectLst/>
                          <a:latin typeface="Calibri" panose="020F0502020204030204" pitchFamily="34" charset="0"/>
                          <a:cs typeface="Calibri" panose="020F0502020204030204" pitchFamily="34" charset="0"/>
                        </a:rPr>
                        <a:t>It looks like the deadline for proposals is at the end of the week, though, so you might want to get on it right away.</a:t>
                      </a:r>
                    </a:p>
                    <a:p>
                      <a:pPr algn="l" fontAlgn="t"/>
                      <a:endParaRPr lang="en-CA" sz="1600" b="0" dirty="0">
                        <a:solidFill>
                          <a:schemeClr val="tx1"/>
                        </a:solidFill>
                        <a:effectLst/>
                        <a:latin typeface="Calibri" panose="020F0502020204030204" pitchFamily="34" charset="0"/>
                        <a:cs typeface="Calibri" panose="020F0502020204030204" pitchFamily="34" charset="0"/>
                      </a:endParaRPr>
                    </a:p>
                    <a:p>
                      <a:pPr algn="l" fontAlgn="t"/>
                      <a:r>
                        <a:rPr lang="en-CA" sz="1600" b="0" dirty="0">
                          <a:solidFill>
                            <a:schemeClr val="tx1"/>
                          </a:solidFill>
                          <a:effectLst/>
                          <a:latin typeface="Calibri" panose="020F0502020204030204" pitchFamily="34" charset="0"/>
                          <a:cs typeface="Calibri" panose="020F0502020204030204" pitchFamily="34" charset="0"/>
                        </a:rPr>
                        <a:t>Good luck!</a:t>
                      </a:r>
                    </a:p>
                    <a:p>
                      <a:pPr algn="l" fontAlgn="t"/>
                      <a:r>
                        <a:rPr lang="en-CA" sz="1600" b="0" dirty="0">
                          <a:solidFill>
                            <a:schemeClr val="tx1"/>
                          </a:solidFill>
                          <a:effectLst/>
                          <a:latin typeface="Calibri" panose="020F0502020204030204" pitchFamily="34" charset="0"/>
                          <a:cs typeface="Calibri" panose="020F0502020204030204" pitchFamily="34" charset="0"/>
                        </a:rPr>
                        <a:t>Shradha</a:t>
                      </a:r>
                    </a:p>
                  </a:txBody>
                  <a:tcPr marL="65836" marR="65836" marT="65836" marB="658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21724704"/>
                  </a:ext>
                </a:extLst>
              </a:tr>
            </a:tbl>
          </a:graphicData>
        </a:graphic>
      </p:graphicFrame>
    </p:spTree>
    <p:extLst>
      <p:ext uri="{BB962C8B-B14F-4D97-AF65-F5344CB8AC3E}">
        <p14:creationId xmlns:p14="http://schemas.microsoft.com/office/powerpoint/2010/main" val="3739706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B805B-88E5-9D46-9A23-1637DBC53ED4}"/>
              </a:ext>
            </a:extLst>
          </p:cNvPr>
          <p:cNvSpPr>
            <a:spLocks noGrp="1"/>
          </p:cNvSpPr>
          <p:nvPr>
            <p:ph type="title"/>
          </p:nvPr>
        </p:nvSpPr>
        <p:spPr>
          <a:xfrm>
            <a:off x="1037875" y="326571"/>
            <a:ext cx="7068300" cy="905729"/>
          </a:xfrm>
        </p:spPr>
        <p:txBody>
          <a:bodyPr anchor="ctr"/>
          <a:lstStyle/>
          <a:p>
            <a:r>
              <a:rPr lang="en-US" dirty="0">
                <a:solidFill>
                  <a:srgbClr val="0070C0"/>
                </a:solidFill>
              </a:rPr>
              <a:t>Requesting Information &amp; Action</a:t>
            </a:r>
          </a:p>
        </p:txBody>
      </p:sp>
      <p:sp>
        <p:nvSpPr>
          <p:cNvPr id="3" name="Text Placeholder 2">
            <a:extLst>
              <a:ext uri="{FF2B5EF4-FFF2-40B4-BE49-F238E27FC236}">
                <a16:creationId xmlns:a16="http://schemas.microsoft.com/office/drawing/2014/main" id="{21C0254F-5B5C-3145-81D6-8EC89D00C189}"/>
              </a:ext>
            </a:extLst>
          </p:cNvPr>
          <p:cNvSpPr>
            <a:spLocks noGrp="1"/>
          </p:cNvSpPr>
          <p:nvPr>
            <p:ph type="body" idx="1"/>
          </p:nvPr>
        </p:nvSpPr>
        <p:spPr>
          <a:xfrm>
            <a:off x="1037875" y="1353948"/>
            <a:ext cx="6721462" cy="3033900"/>
          </a:xfrm>
        </p:spPr>
        <p:txBody>
          <a:bodyPr/>
          <a:lstStyle/>
          <a:p>
            <a:pPr>
              <a:buFont typeface="Arial" panose="020B0604020202020204" pitchFamily="34" charset="0"/>
              <a:buChar char="•"/>
            </a:pPr>
            <a:r>
              <a:rPr lang="en-US" sz="2800" dirty="0">
                <a:latin typeface="Calibri" panose="020F0502020204030204" pitchFamily="34" charset="0"/>
                <a:cs typeface="Calibri" panose="020F0502020204030204" pitchFamily="34" charset="0"/>
              </a:rPr>
              <a:t>All employees </a:t>
            </a:r>
            <a:r>
              <a:rPr lang="en-US" sz="2800" b="1" dirty="0">
                <a:latin typeface="Calibri" panose="020F0502020204030204" pitchFamily="34" charset="0"/>
                <a:cs typeface="Calibri" panose="020F0502020204030204" pitchFamily="34" charset="0"/>
              </a:rPr>
              <a:t>send and receive </a:t>
            </a:r>
            <a:r>
              <a:rPr lang="en-US" sz="2800" dirty="0">
                <a:latin typeface="Calibri" panose="020F0502020204030204" pitchFamily="34" charset="0"/>
                <a:cs typeface="Calibri" panose="020F0502020204030204" pitchFamily="34" charset="0"/>
              </a:rPr>
              <a:t>requests for information and action all day</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2800" dirty="0">
                <a:latin typeface="Calibri" panose="020F0502020204030204" pitchFamily="34" charset="0"/>
                <a:cs typeface="Calibri" panose="020F0502020204030204" pitchFamily="34" charset="0"/>
              </a:rPr>
              <a:t>They typically provide the recipient with </a:t>
            </a:r>
            <a:r>
              <a:rPr lang="en-US" sz="2800" b="1" dirty="0">
                <a:latin typeface="Calibri" panose="020F0502020204030204" pitchFamily="34" charset="0"/>
                <a:cs typeface="Calibri" panose="020F0502020204030204" pitchFamily="34" charset="0"/>
              </a:rPr>
              <a:t>direction</a:t>
            </a:r>
            <a:r>
              <a:rPr lang="en-US" sz="2800" dirty="0">
                <a:latin typeface="Calibri" panose="020F0502020204030204" pitchFamily="34" charset="0"/>
                <a:cs typeface="Calibri" panose="020F0502020204030204" pitchFamily="34" charset="0"/>
              </a:rPr>
              <a:t> on what to do</a:t>
            </a:r>
          </a:p>
          <a:p>
            <a:pPr>
              <a:buFont typeface="Arial" panose="020B0604020202020204" pitchFamily="34" charset="0"/>
              <a:buChar char="•"/>
            </a:pPr>
            <a:endParaRPr lang="en-US" sz="2800" dirty="0"/>
          </a:p>
        </p:txBody>
      </p:sp>
      <p:sp>
        <p:nvSpPr>
          <p:cNvPr id="4" name="Slide Number Placeholder 3">
            <a:extLst>
              <a:ext uri="{FF2B5EF4-FFF2-40B4-BE49-F238E27FC236}">
                <a16:creationId xmlns:a16="http://schemas.microsoft.com/office/drawing/2014/main" id="{E473FD44-16E6-6843-8D54-FEFEC081A1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323221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B579-7E89-42F1-9D23-5497A4331DF2}"/>
              </a:ext>
            </a:extLst>
          </p:cNvPr>
          <p:cNvSpPr>
            <a:spLocks noGrp="1"/>
          </p:cNvSpPr>
          <p:nvPr>
            <p:ph type="title"/>
          </p:nvPr>
        </p:nvSpPr>
        <p:spPr>
          <a:xfrm>
            <a:off x="1037875" y="339634"/>
            <a:ext cx="7068300" cy="892666"/>
          </a:xfrm>
        </p:spPr>
        <p:txBody>
          <a:bodyPr anchor="ctr"/>
          <a:lstStyle/>
          <a:p>
            <a:r>
              <a:rPr lang="en-US" dirty="0">
                <a:solidFill>
                  <a:srgbClr val="0070C0"/>
                </a:solidFill>
              </a:rPr>
              <a:t>Requesting Information &amp; Action</a:t>
            </a:r>
            <a:endParaRPr lang="en-US" sz="1800" dirty="0">
              <a:solidFill>
                <a:srgbClr val="0070C0"/>
              </a:solidFill>
            </a:endParaRPr>
          </a:p>
        </p:txBody>
      </p:sp>
      <p:sp>
        <p:nvSpPr>
          <p:cNvPr id="3" name="Content Placeholder 2">
            <a:extLst>
              <a:ext uri="{FF2B5EF4-FFF2-40B4-BE49-F238E27FC236}">
                <a16:creationId xmlns:a16="http://schemas.microsoft.com/office/drawing/2014/main" id="{C1874DCF-1610-43E2-ABF2-FDB8DF01164F}"/>
              </a:ext>
            </a:extLst>
          </p:cNvPr>
          <p:cNvSpPr>
            <a:spLocks noGrp="1"/>
          </p:cNvSpPr>
          <p:nvPr>
            <p:ph type="body" idx="1"/>
          </p:nvPr>
        </p:nvSpPr>
        <p:spPr>
          <a:xfrm>
            <a:off x="1037874" y="1353948"/>
            <a:ext cx="7839009" cy="3033900"/>
          </a:xfrm>
        </p:spPr>
        <p:txBody>
          <a:bodyPr/>
          <a:lstStyle/>
          <a:p>
            <a:pPr marL="0" indent="0">
              <a:lnSpc>
                <a:spcPct val="100000"/>
              </a:lnSpc>
              <a:buClr>
                <a:srgbClr val="004A78"/>
              </a:buClr>
              <a:buNone/>
            </a:pPr>
            <a:r>
              <a:rPr lang="en-US" sz="2800" b="1" dirty="0">
                <a:solidFill>
                  <a:schemeClr val="tx1"/>
                </a:solidFill>
                <a:latin typeface="Calibri" panose="020F0502020204030204" pitchFamily="34" charset="0"/>
                <a:ea typeface="Calibri" charset="0"/>
                <a:cs typeface="Calibri" panose="020F0502020204030204" pitchFamily="34" charset="0"/>
              </a:rPr>
              <a:t>Formula:</a:t>
            </a:r>
            <a:br>
              <a:rPr lang="en-US" sz="2800" b="1" dirty="0">
                <a:solidFill>
                  <a:schemeClr val="tx1"/>
                </a:solidFill>
                <a:latin typeface="Calibri" panose="020F0502020204030204" pitchFamily="34" charset="0"/>
                <a:ea typeface="Calibri" charset="0"/>
                <a:cs typeface="Calibri" panose="020F0502020204030204" pitchFamily="34" charset="0"/>
              </a:rPr>
            </a:br>
            <a:endParaRPr lang="en-US" sz="2800" b="1" dirty="0">
              <a:solidFill>
                <a:schemeClr val="tx1"/>
              </a:solidFill>
              <a:latin typeface="Calibri" panose="020F0502020204030204" pitchFamily="34" charset="0"/>
              <a:ea typeface="Calibri" charset="0"/>
              <a:cs typeface="Calibri" panose="020F0502020204030204" pitchFamily="34" charset="0"/>
            </a:endParaRPr>
          </a:p>
          <a:p>
            <a:pPr marL="219456" indent="-219456">
              <a:lnSpc>
                <a:spcPct val="100000"/>
              </a:lnSpc>
              <a:buClr>
                <a:srgbClr val="004A78"/>
              </a:buClr>
              <a:buFont typeface="Arial" panose="020B0604020202020204" pitchFamily="34" charset="0"/>
              <a:buChar char="•"/>
            </a:pPr>
            <a:r>
              <a:rPr lang="en-US" dirty="0">
                <a:solidFill>
                  <a:schemeClr val="tx1"/>
                </a:solidFill>
                <a:latin typeface="Calibri" panose="020F0502020204030204" pitchFamily="34" charset="0"/>
                <a:ea typeface="Calibri" charset="0"/>
                <a:cs typeface="Calibri" panose="020F0502020204030204" pitchFamily="34" charset="0"/>
              </a:rPr>
              <a:t>Opening &gt;&gt;	</a:t>
            </a:r>
            <a:r>
              <a:rPr lang="en-US" b="1" dirty="0">
                <a:solidFill>
                  <a:schemeClr val="tx1"/>
                </a:solidFill>
                <a:latin typeface="Calibri" panose="020F0502020204030204" pitchFamily="34" charset="0"/>
                <a:ea typeface="Calibri" charset="0"/>
                <a:cs typeface="Calibri" panose="020F0502020204030204" pitchFamily="34" charset="0"/>
              </a:rPr>
              <a:t>Purpose</a:t>
            </a:r>
            <a:r>
              <a:rPr lang="en-US" dirty="0">
                <a:solidFill>
                  <a:schemeClr val="tx1"/>
                </a:solidFill>
                <a:latin typeface="Calibri" panose="020F0502020204030204" pitchFamily="34" charset="0"/>
                <a:ea typeface="Calibri" charset="0"/>
                <a:cs typeface="Calibri" panose="020F0502020204030204" pitchFamily="34" charset="0"/>
              </a:rPr>
              <a:t> = </a:t>
            </a:r>
            <a:r>
              <a:rPr lang="en-US" i="1" dirty="0">
                <a:solidFill>
                  <a:schemeClr val="tx1"/>
                </a:solidFill>
                <a:latin typeface="Calibri" panose="020F0502020204030204" pitchFamily="34" charset="0"/>
                <a:ea typeface="Calibri" charset="0"/>
                <a:cs typeface="Calibri" panose="020F0502020204030204" pitchFamily="34" charset="0"/>
              </a:rPr>
              <a:t>request for particular action</a:t>
            </a:r>
            <a:endParaRPr lang="en-US" dirty="0">
              <a:solidFill>
                <a:schemeClr val="tx1"/>
              </a:solidFill>
              <a:latin typeface="Calibri" panose="020F0502020204030204" pitchFamily="34" charset="0"/>
              <a:ea typeface="Calibri" charset="0"/>
              <a:cs typeface="Calibri" panose="020F0502020204030204" pitchFamily="34" charset="0"/>
            </a:endParaRPr>
          </a:p>
          <a:p>
            <a:pPr marL="219456" indent="-219456">
              <a:lnSpc>
                <a:spcPct val="100000"/>
              </a:lnSpc>
              <a:buClr>
                <a:srgbClr val="004A78"/>
              </a:buClr>
              <a:buFont typeface="Arial" panose="020B0604020202020204" pitchFamily="34" charset="0"/>
              <a:buChar char="•"/>
            </a:pPr>
            <a:r>
              <a:rPr lang="en-US" dirty="0">
                <a:solidFill>
                  <a:schemeClr val="tx1"/>
                </a:solidFill>
                <a:latin typeface="Calibri" panose="020F0502020204030204" pitchFamily="34" charset="0"/>
                <a:ea typeface="Calibri" charset="0"/>
                <a:cs typeface="Calibri" panose="020F0502020204030204" pitchFamily="34" charset="0"/>
              </a:rPr>
              <a:t>Body &gt;&gt;	</a:t>
            </a:r>
            <a:r>
              <a:rPr lang="en-US" b="1" dirty="0">
                <a:solidFill>
                  <a:schemeClr val="tx1"/>
                </a:solidFill>
                <a:latin typeface="Calibri" panose="020F0502020204030204" pitchFamily="34" charset="0"/>
                <a:ea typeface="Calibri" charset="0"/>
                <a:cs typeface="Calibri" panose="020F0502020204030204" pitchFamily="34" charset="0"/>
              </a:rPr>
              <a:t>Details</a:t>
            </a:r>
            <a:r>
              <a:rPr lang="en-US" dirty="0">
                <a:solidFill>
                  <a:schemeClr val="tx1"/>
                </a:solidFill>
                <a:latin typeface="Calibri" panose="020F0502020204030204" pitchFamily="34" charset="0"/>
                <a:ea typeface="Calibri" charset="0"/>
                <a:cs typeface="Calibri" panose="020F0502020204030204" pitchFamily="34" charset="0"/>
              </a:rPr>
              <a:t> = </a:t>
            </a:r>
            <a:r>
              <a:rPr lang="en-US" i="1" dirty="0">
                <a:solidFill>
                  <a:schemeClr val="tx1"/>
                </a:solidFill>
                <a:latin typeface="Calibri" panose="020F0502020204030204" pitchFamily="34" charset="0"/>
                <a:ea typeface="Calibri" charset="0"/>
                <a:cs typeface="Calibri" panose="020F0502020204030204" pitchFamily="34" charset="0"/>
              </a:rPr>
              <a:t>context and further details</a:t>
            </a:r>
            <a:endParaRPr lang="en-US" dirty="0">
              <a:solidFill>
                <a:schemeClr val="tx1"/>
              </a:solidFill>
              <a:latin typeface="Calibri" panose="020F0502020204030204" pitchFamily="34" charset="0"/>
              <a:ea typeface="Calibri" charset="0"/>
              <a:cs typeface="Calibri" panose="020F0502020204030204" pitchFamily="34" charset="0"/>
            </a:endParaRPr>
          </a:p>
          <a:p>
            <a:pPr marL="219456" indent="-219456">
              <a:lnSpc>
                <a:spcPct val="100000"/>
              </a:lnSpc>
              <a:buClr>
                <a:srgbClr val="004A78"/>
              </a:buClr>
              <a:buFont typeface="Arial" panose="020B0604020202020204" pitchFamily="34" charset="0"/>
              <a:buChar char="•"/>
            </a:pPr>
            <a:r>
              <a:rPr lang="en-US" dirty="0">
                <a:solidFill>
                  <a:schemeClr val="tx1"/>
                </a:solidFill>
                <a:latin typeface="Calibri" panose="020F0502020204030204" pitchFamily="34" charset="0"/>
                <a:ea typeface="Calibri" charset="0"/>
                <a:cs typeface="Calibri" panose="020F0502020204030204" pitchFamily="34" charset="0"/>
              </a:rPr>
              <a:t>Closing &gt;&gt;	</a:t>
            </a:r>
            <a:r>
              <a:rPr lang="en-US" b="1" dirty="0">
                <a:solidFill>
                  <a:schemeClr val="tx1"/>
                </a:solidFill>
                <a:latin typeface="Calibri" panose="020F0502020204030204" pitchFamily="34" charset="0"/>
                <a:ea typeface="Calibri" charset="0"/>
                <a:cs typeface="Calibri" panose="020F0502020204030204" pitchFamily="34" charset="0"/>
              </a:rPr>
              <a:t>Action </a:t>
            </a:r>
            <a:r>
              <a:rPr lang="en-US" dirty="0">
                <a:solidFill>
                  <a:schemeClr val="tx1"/>
                </a:solidFill>
                <a:latin typeface="Calibri" panose="020F0502020204030204" pitchFamily="34" charset="0"/>
                <a:ea typeface="Calibri" charset="0"/>
                <a:cs typeface="Calibri" panose="020F0502020204030204" pitchFamily="34" charset="0"/>
              </a:rPr>
              <a:t>= </a:t>
            </a:r>
            <a:r>
              <a:rPr lang="en-US" i="1" dirty="0">
                <a:solidFill>
                  <a:schemeClr val="tx1"/>
                </a:solidFill>
                <a:latin typeface="Calibri" panose="020F0502020204030204" pitchFamily="34" charset="0"/>
                <a:ea typeface="Calibri" charset="0"/>
                <a:cs typeface="Calibri" panose="020F0502020204030204" pitchFamily="34" charset="0"/>
              </a:rPr>
              <a:t>deadlines and submission information</a:t>
            </a:r>
            <a:endParaRPr lang="en-US" b="1" dirty="0">
              <a:solidFill>
                <a:schemeClr val="tx1"/>
              </a:solidFill>
              <a:latin typeface="Calibri" panose="020F0502020204030204" pitchFamily="34" charset="0"/>
              <a:ea typeface="Calibri" charset="0"/>
              <a:cs typeface="Calibri" panose="020F0502020204030204" pitchFamily="34" charset="0"/>
            </a:endParaRPr>
          </a:p>
        </p:txBody>
      </p:sp>
      <p:sp>
        <p:nvSpPr>
          <p:cNvPr id="5" name="Slide Number Placeholder 4">
            <a:extLst>
              <a:ext uri="{FF2B5EF4-FFF2-40B4-BE49-F238E27FC236}">
                <a16:creationId xmlns:a16="http://schemas.microsoft.com/office/drawing/2014/main" id="{D8EA50B4-ED44-40DE-9383-A7F5503F3FC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1300" b="0" i="0" u="none" strike="noStrike" kern="0" cap="none" spc="0" normalizeH="0" baseline="0" noProof="0" smtClean="0">
                <a:ln>
                  <a:noFill/>
                </a:ln>
                <a:solidFill>
                  <a:srgbClr val="25A6E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US" sz="1300" b="0" i="0" u="none" strike="noStrike" kern="0" cap="none" spc="0" normalizeH="0" baseline="0" noProof="0" dirty="0">
              <a:ln>
                <a:noFill/>
              </a:ln>
              <a:solidFill>
                <a:srgbClr val="25A6E0"/>
              </a:solidFill>
              <a:effectLst/>
              <a:uLnTx/>
              <a:uFillTx/>
              <a:latin typeface="Inter-Regular"/>
              <a:ea typeface="Inter-Regular"/>
              <a:sym typeface="Inter-Regular"/>
            </a:endParaRPr>
          </a:p>
        </p:txBody>
      </p:sp>
    </p:spTree>
    <p:extLst>
      <p:ext uri="{BB962C8B-B14F-4D97-AF65-F5344CB8AC3E}">
        <p14:creationId xmlns:p14="http://schemas.microsoft.com/office/powerpoint/2010/main" val="288924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B579-7E89-42F1-9D23-5497A4331DF2}"/>
              </a:ext>
            </a:extLst>
          </p:cNvPr>
          <p:cNvSpPr>
            <a:spLocks noGrp="1"/>
          </p:cNvSpPr>
          <p:nvPr>
            <p:ph type="title"/>
          </p:nvPr>
        </p:nvSpPr>
        <p:spPr>
          <a:xfrm>
            <a:off x="423921" y="431747"/>
            <a:ext cx="2044959" cy="2076321"/>
          </a:xfrm>
        </p:spPr>
        <p:txBody>
          <a:bodyPr anchor="ctr"/>
          <a:lstStyle/>
          <a:p>
            <a:r>
              <a:rPr lang="en-US" sz="2800" dirty="0">
                <a:solidFill>
                  <a:srgbClr val="0070C0"/>
                </a:solidFill>
                <a:latin typeface="Source Sans Pro" panose="020B0503030403020204" pitchFamily="34" charset="0"/>
                <a:ea typeface="Source Sans Pro" panose="020B0503030403020204" pitchFamily="34" charset="0"/>
              </a:rPr>
              <a:t>Requesting Information &amp; Action</a:t>
            </a:r>
            <a:br>
              <a:rPr lang="en-US" sz="2800" dirty="0">
                <a:solidFill>
                  <a:srgbClr val="0070C0"/>
                </a:solidFill>
                <a:latin typeface="Source Sans Pro" panose="020B0503030403020204" pitchFamily="34" charset="0"/>
                <a:ea typeface="Source Sans Pro" panose="020B0503030403020204" pitchFamily="34" charset="0"/>
              </a:rPr>
            </a:br>
            <a:br>
              <a:rPr lang="en-US" sz="2800" dirty="0">
                <a:solidFill>
                  <a:srgbClr val="0070C0"/>
                </a:solidFill>
                <a:latin typeface="Source Sans Pro" panose="020B0503030403020204" pitchFamily="34" charset="0"/>
                <a:ea typeface="Source Sans Pro" panose="020B0503030403020204" pitchFamily="34" charset="0"/>
              </a:rPr>
            </a:br>
            <a:r>
              <a:rPr lang="en-US" sz="2800" i="1" dirty="0">
                <a:solidFill>
                  <a:srgbClr val="0070C0"/>
                </a:solidFill>
                <a:latin typeface="Source Sans Pro" panose="020B0503030403020204" pitchFamily="34" charset="0"/>
                <a:ea typeface="Source Sans Pro" panose="020B0503030403020204" pitchFamily="34" charset="0"/>
              </a:rPr>
              <a:t>Example</a:t>
            </a:r>
            <a:endParaRPr lang="en-US" sz="1600" i="1" dirty="0">
              <a:solidFill>
                <a:srgbClr val="0070C0"/>
              </a:solidFill>
              <a:latin typeface="Source Sans Pro" panose="020B0503030403020204" pitchFamily="34" charset="0"/>
              <a:ea typeface="Source Sans Pro" panose="020B0503030403020204" pitchFamily="34" charset="0"/>
            </a:endParaRPr>
          </a:p>
        </p:txBody>
      </p:sp>
      <p:sp>
        <p:nvSpPr>
          <p:cNvPr id="5" name="Slide Number Placeholder 4">
            <a:extLst>
              <a:ext uri="{FF2B5EF4-FFF2-40B4-BE49-F238E27FC236}">
                <a16:creationId xmlns:a16="http://schemas.microsoft.com/office/drawing/2014/main" id="{D8EA50B4-ED44-40DE-9383-A7F5503F3FC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1300" b="0" i="0" u="none" strike="noStrike" kern="0" cap="none" spc="0" normalizeH="0" baseline="0" noProof="0" smtClean="0">
                <a:ln>
                  <a:noFill/>
                </a:ln>
                <a:solidFill>
                  <a:srgbClr val="25A6E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lang="en-US" sz="1300" b="0" i="0" u="none" strike="noStrike" kern="0" cap="none" spc="0" normalizeH="0" baseline="0" noProof="0" dirty="0">
              <a:ln>
                <a:noFill/>
              </a:ln>
              <a:solidFill>
                <a:srgbClr val="25A6E0"/>
              </a:solidFill>
              <a:effectLst/>
              <a:uLnTx/>
              <a:uFillTx/>
              <a:latin typeface="Inter-Regular"/>
              <a:ea typeface="Inter-Regular"/>
              <a:sym typeface="Inter-Regular"/>
            </a:endParaRPr>
          </a:p>
        </p:txBody>
      </p:sp>
      <p:pic>
        <p:nvPicPr>
          <p:cNvPr id="8" name="Picture 7">
            <a:extLst>
              <a:ext uri="{FF2B5EF4-FFF2-40B4-BE49-F238E27FC236}">
                <a16:creationId xmlns:a16="http://schemas.microsoft.com/office/drawing/2014/main" id="{F600F5CB-D2F6-374B-9D99-FAFFD67D96D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290" b="3285"/>
          <a:stretch/>
        </p:blipFill>
        <p:spPr>
          <a:xfrm>
            <a:off x="2595253" y="444137"/>
            <a:ext cx="5934793" cy="4310744"/>
          </a:xfrm>
          <a:prstGeom prst="rect">
            <a:avLst/>
          </a:prstGeom>
        </p:spPr>
      </p:pic>
      <p:sp>
        <p:nvSpPr>
          <p:cNvPr id="9" name="TextBox 8">
            <a:extLst>
              <a:ext uri="{FF2B5EF4-FFF2-40B4-BE49-F238E27FC236}">
                <a16:creationId xmlns:a16="http://schemas.microsoft.com/office/drawing/2014/main" id="{3C5A8C38-EB07-1F44-BBD4-D1A86C7E6A34}"/>
              </a:ext>
            </a:extLst>
          </p:cNvPr>
          <p:cNvSpPr txBox="1"/>
          <p:nvPr/>
        </p:nvSpPr>
        <p:spPr>
          <a:xfrm>
            <a:off x="5473338" y="3840481"/>
            <a:ext cx="3056708" cy="926789"/>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869B24E3-85ED-214E-BA17-BE851EED7EB8}"/>
              </a:ext>
            </a:extLst>
          </p:cNvPr>
          <p:cNvSpPr txBox="1"/>
          <p:nvPr/>
        </p:nvSpPr>
        <p:spPr>
          <a:xfrm>
            <a:off x="2704012" y="444137"/>
            <a:ext cx="4127863" cy="4310744"/>
          </a:xfrm>
          <a:prstGeom prst="rect">
            <a:avLst/>
          </a:prstGeom>
          <a:noFill/>
          <a:ln w="38100">
            <a:solidFill>
              <a:schemeClr val="bg2"/>
            </a:solidFill>
          </a:ln>
        </p:spPr>
        <p:txBody>
          <a:bodyPr wrap="square" rtlCol="0">
            <a:spAutoFit/>
          </a:bodyPr>
          <a:lstStyle/>
          <a:p>
            <a:endParaRPr lang="en-US" dirty="0"/>
          </a:p>
        </p:txBody>
      </p:sp>
    </p:spTree>
    <p:extLst>
      <p:ext uri="{BB962C8B-B14F-4D97-AF65-F5344CB8AC3E}">
        <p14:creationId xmlns:p14="http://schemas.microsoft.com/office/powerpoint/2010/main" val="3652452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B579-7E89-42F1-9D23-5497A4331DF2}"/>
              </a:ext>
            </a:extLst>
          </p:cNvPr>
          <p:cNvSpPr>
            <a:spLocks noGrp="1"/>
          </p:cNvSpPr>
          <p:nvPr>
            <p:ph type="title"/>
          </p:nvPr>
        </p:nvSpPr>
        <p:spPr>
          <a:xfrm>
            <a:off x="423921" y="431747"/>
            <a:ext cx="2044959" cy="2415956"/>
          </a:xfrm>
        </p:spPr>
        <p:txBody>
          <a:bodyPr anchor="ctr"/>
          <a:lstStyle/>
          <a:p>
            <a:r>
              <a:rPr lang="en-US" sz="2800" dirty="0">
                <a:solidFill>
                  <a:srgbClr val="0070C0"/>
                </a:solidFill>
                <a:latin typeface="Source Sans Pro" panose="020B0503030403020204" pitchFamily="34" charset="0"/>
                <a:ea typeface="Source Sans Pro" panose="020B0503030403020204" pitchFamily="34" charset="0"/>
              </a:rPr>
              <a:t>Requesting Information &amp; Action</a:t>
            </a:r>
            <a:br>
              <a:rPr lang="en-US" sz="2800" dirty="0">
                <a:solidFill>
                  <a:srgbClr val="0070C0"/>
                </a:solidFill>
                <a:latin typeface="Source Sans Pro" panose="020B0503030403020204" pitchFamily="34" charset="0"/>
                <a:ea typeface="Source Sans Pro" panose="020B0503030403020204" pitchFamily="34" charset="0"/>
              </a:rPr>
            </a:br>
            <a:br>
              <a:rPr lang="en-US" sz="2800" dirty="0">
                <a:solidFill>
                  <a:srgbClr val="0070C0"/>
                </a:solidFill>
                <a:latin typeface="Source Sans Pro" panose="020B0503030403020204" pitchFamily="34" charset="0"/>
                <a:ea typeface="Source Sans Pro" panose="020B0503030403020204" pitchFamily="34" charset="0"/>
              </a:rPr>
            </a:br>
            <a:r>
              <a:rPr lang="en-CA" sz="2800" b="1" dirty="0">
                <a:solidFill>
                  <a:srgbClr val="BA0076"/>
                </a:solidFill>
                <a:latin typeface="Source Sans Pro" panose="020B0503030403020204" pitchFamily="34" charset="0"/>
                <a:ea typeface="Source Sans Pro" panose="020B0503030403020204" pitchFamily="34" charset="0"/>
              </a:rPr>
              <a:t>Analyse</a:t>
            </a:r>
            <a:r>
              <a:rPr lang="en-US" sz="2800" b="1" dirty="0">
                <a:solidFill>
                  <a:srgbClr val="BA0076"/>
                </a:solidFill>
                <a:latin typeface="Source Sans Pro" panose="020B0503030403020204" pitchFamily="34" charset="0"/>
                <a:ea typeface="Source Sans Pro" panose="020B0503030403020204" pitchFamily="34" charset="0"/>
              </a:rPr>
              <a:t> this email</a:t>
            </a:r>
            <a:endParaRPr lang="en-US" sz="1600" b="1" dirty="0">
              <a:solidFill>
                <a:srgbClr val="BA0076"/>
              </a:solidFill>
              <a:latin typeface="Source Sans Pro" panose="020B0503030403020204" pitchFamily="34" charset="0"/>
              <a:ea typeface="Source Sans Pro" panose="020B0503030403020204" pitchFamily="34" charset="0"/>
            </a:endParaRPr>
          </a:p>
        </p:txBody>
      </p:sp>
      <p:sp>
        <p:nvSpPr>
          <p:cNvPr id="5" name="Slide Number Placeholder 4">
            <a:extLst>
              <a:ext uri="{FF2B5EF4-FFF2-40B4-BE49-F238E27FC236}">
                <a16:creationId xmlns:a16="http://schemas.microsoft.com/office/drawing/2014/main" id="{D8EA50B4-ED44-40DE-9383-A7F5503F3FC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1300" b="0" i="0" u="none" strike="noStrike" kern="0" cap="none" spc="0" normalizeH="0" baseline="0" noProof="0" smtClean="0">
                <a:ln>
                  <a:noFill/>
                </a:ln>
                <a:solidFill>
                  <a:srgbClr val="25A6E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lang="en-US" sz="1300" b="0" i="0" u="none" strike="noStrike" kern="0" cap="none" spc="0" normalizeH="0" baseline="0" noProof="0" dirty="0">
              <a:ln>
                <a:noFill/>
              </a:ln>
              <a:solidFill>
                <a:srgbClr val="25A6E0"/>
              </a:solidFill>
              <a:effectLst/>
              <a:uLnTx/>
              <a:uFillTx/>
              <a:latin typeface="Inter-Regular"/>
              <a:ea typeface="Inter-Regular"/>
              <a:sym typeface="Inter-Regular"/>
            </a:endParaRPr>
          </a:p>
        </p:txBody>
      </p:sp>
      <p:sp>
        <p:nvSpPr>
          <p:cNvPr id="11" name="Content Placeholder 2">
            <a:extLst>
              <a:ext uri="{FF2B5EF4-FFF2-40B4-BE49-F238E27FC236}">
                <a16:creationId xmlns:a16="http://schemas.microsoft.com/office/drawing/2014/main" id="{FEEB4D04-4CAB-2A46-A8ED-451C22ABADC0}"/>
              </a:ext>
            </a:extLst>
          </p:cNvPr>
          <p:cNvSpPr txBox="1">
            <a:spLocks/>
          </p:cNvSpPr>
          <p:nvPr/>
        </p:nvSpPr>
        <p:spPr>
          <a:xfrm>
            <a:off x="2546388" y="407621"/>
            <a:ext cx="6330496" cy="4583430"/>
          </a:xfrm>
          <a:prstGeom prst="rect">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8113" lvl="1" indent="3175">
              <a:lnSpc>
                <a:spcPct val="90000"/>
              </a:lnSpc>
              <a:spcAft>
                <a:spcPct val="10000"/>
              </a:spcAft>
              <a:buClr>
                <a:srgbClr val="D89013"/>
              </a:buClr>
              <a:tabLst>
                <a:tab pos="1887538" algn="l"/>
                <a:tab pos="6488113" algn="l"/>
              </a:tabLst>
              <a:defRPr/>
            </a:pPr>
            <a:endParaRPr lang="en-US" dirty="0">
              <a:latin typeface="Times New Roman" pitchFamily="18" charset="0"/>
              <a:cs typeface="Times New Roman" pitchFamily="18" charset="0"/>
            </a:endParaRPr>
          </a:p>
          <a:p>
            <a:pPr marL="138113" lvl="1" indent="3175">
              <a:lnSpc>
                <a:spcPct val="90000"/>
              </a:lnSpc>
              <a:spcAft>
                <a:spcPct val="10000"/>
              </a:spcAft>
              <a:buClr>
                <a:srgbClr val="D89013"/>
              </a:buClr>
              <a:tabLst>
                <a:tab pos="1887538" algn="l"/>
                <a:tab pos="6488113" algn="l"/>
              </a:tabLst>
              <a:defRPr/>
            </a:pPr>
            <a:r>
              <a:rPr lang="en-US" dirty="0">
                <a:latin typeface="Times New Roman" pitchFamily="18" charset="0"/>
                <a:cs typeface="Times New Roman" pitchFamily="18" charset="0"/>
              </a:rPr>
              <a:t>Dear Sir,</a:t>
            </a:r>
          </a:p>
          <a:p>
            <a:pPr marL="138113" lvl="1" indent="3175">
              <a:lnSpc>
                <a:spcPct val="90000"/>
              </a:lnSpc>
              <a:buClr>
                <a:srgbClr val="D89013"/>
              </a:buClr>
              <a:tabLst>
                <a:tab pos="1887538" algn="l"/>
                <a:tab pos="6488113" algn="l"/>
              </a:tabLst>
              <a:defRPr/>
            </a:pPr>
            <a:endParaRPr lang="en-US" dirty="0">
              <a:latin typeface="Times New Roman" pitchFamily="18" charset="0"/>
              <a:cs typeface="Times New Roman" pitchFamily="18" charset="0"/>
            </a:endParaRPr>
          </a:p>
          <a:p>
            <a:pPr marL="138113" lvl="1" indent="3175">
              <a:lnSpc>
                <a:spcPct val="90000"/>
              </a:lnSpc>
              <a:buClr>
                <a:srgbClr val="D89013"/>
              </a:buClr>
              <a:tabLst>
                <a:tab pos="1887538" algn="l"/>
                <a:tab pos="6488113" algn="l"/>
              </a:tabLst>
              <a:defRPr/>
            </a:pPr>
            <a:r>
              <a:rPr lang="en-US" dirty="0">
                <a:latin typeface="Times New Roman" pitchFamily="18" charset="0"/>
                <a:cs typeface="Times New Roman" pitchFamily="18" charset="0"/>
              </a:rPr>
              <a:t>Because we are one of the largest banking systems in the country, we receive hundreds of résumés from job candidates every day. We need help in sorting and ranking candidates by categories, such as job classification, education, work history, skills, and experience.</a:t>
            </a:r>
          </a:p>
          <a:p>
            <a:pPr marL="138113" lvl="1" indent="3175">
              <a:lnSpc>
                <a:spcPct val="90000"/>
              </a:lnSpc>
              <a:buClr>
                <a:srgbClr val="D89013"/>
              </a:buClr>
              <a:tabLst>
                <a:tab pos="1887538" algn="l"/>
                <a:tab pos="6488113" algn="l"/>
              </a:tabLst>
              <a:defRPr/>
            </a:pPr>
            <a:endParaRPr lang="en-US" dirty="0">
              <a:latin typeface="Times New Roman" pitchFamily="18" charset="0"/>
              <a:cs typeface="Times New Roman" pitchFamily="18" charset="0"/>
            </a:endParaRPr>
          </a:p>
          <a:p>
            <a:pPr marL="138113" lvl="1" indent="3175">
              <a:lnSpc>
                <a:spcPct val="90000"/>
              </a:lnSpc>
              <a:buClr>
                <a:srgbClr val="D89013"/>
              </a:buClr>
              <a:tabLst>
                <a:tab pos="1887538" algn="l"/>
                <a:tab pos="6488113" algn="l"/>
              </a:tabLst>
              <a:defRPr/>
            </a:pPr>
            <a:r>
              <a:rPr lang="en-US" dirty="0">
                <a:latin typeface="Times New Roman" pitchFamily="18" charset="0"/>
                <a:cs typeface="Times New Roman" pitchFamily="18" charset="0"/>
              </a:rPr>
              <a:t>Recently, I was reading a </a:t>
            </a:r>
            <a:r>
              <a:rPr lang="en-US" i="1" dirty="0">
                <a:latin typeface="Times New Roman" pitchFamily="18" charset="0"/>
                <a:cs typeface="Times New Roman" pitchFamily="18" charset="0"/>
              </a:rPr>
              <a:t>Workforce </a:t>
            </a:r>
            <a:r>
              <a:rPr lang="en-US" dirty="0">
                <a:latin typeface="Times New Roman" pitchFamily="18" charset="0"/>
                <a:cs typeface="Times New Roman" pitchFamily="18" charset="0"/>
              </a:rPr>
              <a:t>magazine article, and the March issue has a story about your new software program called Resume. It sounds fascinating and may be the answer to our problem. We would like more information about this program, which is supposed to read and sort résumés. </a:t>
            </a:r>
          </a:p>
          <a:p>
            <a:pPr marL="138113" lvl="1" indent="3175">
              <a:lnSpc>
                <a:spcPct val="90000"/>
              </a:lnSpc>
              <a:buClr>
                <a:srgbClr val="D89013"/>
              </a:buClr>
              <a:tabLst>
                <a:tab pos="1887538" algn="l"/>
                <a:tab pos="6488113" algn="l"/>
              </a:tabLst>
              <a:defRPr/>
            </a:pPr>
            <a:br>
              <a:rPr lang="en-US" dirty="0">
                <a:latin typeface="Times New Roman" pitchFamily="18" charset="0"/>
                <a:cs typeface="Times New Roman" pitchFamily="18" charset="0"/>
              </a:rPr>
            </a:br>
            <a:r>
              <a:rPr lang="en-US" dirty="0">
                <a:latin typeface="Times New Roman" pitchFamily="18" charset="0"/>
                <a:cs typeface="Times New Roman" pitchFamily="18" charset="0"/>
              </a:rPr>
              <a:t>In addition to learning if the program can sort candidates into the categories mentioned earlier, I am wondering if the program can read all the different type fonts and formats that candidates use on their résumés. Another important consideration for us is training and troubleshooting. If we need help with the program, would you supply it?</a:t>
            </a:r>
          </a:p>
          <a:p>
            <a:pPr marL="138113" lvl="1" indent="3175">
              <a:lnSpc>
                <a:spcPct val="90000"/>
              </a:lnSpc>
              <a:buClr>
                <a:srgbClr val="D89013"/>
              </a:buClr>
              <a:tabLst>
                <a:tab pos="1887538" algn="l"/>
                <a:tab pos="6488113" algn="l"/>
              </a:tabLst>
              <a:defRPr/>
            </a:pPr>
            <a:br>
              <a:rPr lang="en-US" dirty="0">
                <a:latin typeface="Times New Roman" pitchFamily="18" charset="0"/>
                <a:cs typeface="Times New Roman" pitchFamily="18" charset="0"/>
              </a:rPr>
            </a:br>
            <a:r>
              <a:rPr lang="en-US" dirty="0">
                <a:latin typeface="Times New Roman" pitchFamily="18" charset="0"/>
                <a:cs typeface="Times New Roman" pitchFamily="18" charset="0"/>
              </a:rPr>
              <a:t>Thank you for your cooperation.</a:t>
            </a:r>
          </a:p>
          <a:p>
            <a:pPr marL="138113" lvl="1" indent="3175">
              <a:lnSpc>
                <a:spcPct val="90000"/>
              </a:lnSpc>
              <a:buClr>
                <a:srgbClr val="D89013"/>
              </a:buClr>
              <a:tabLst>
                <a:tab pos="1887538" algn="l"/>
                <a:tab pos="6488113" algn="l"/>
              </a:tabLst>
              <a:defRPr/>
            </a:pPr>
            <a:br>
              <a:rPr lang="en-US" dirty="0">
                <a:latin typeface="Times New Roman" pitchFamily="18" charset="0"/>
                <a:cs typeface="Times New Roman" pitchFamily="18" charset="0"/>
              </a:rPr>
            </a:br>
            <a:r>
              <a:rPr lang="en-US" dirty="0">
                <a:latin typeface="Times New Roman" pitchFamily="18" charset="0"/>
                <a:cs typeface="Times New Roman" pitchFamily="18" charset="0"/>
              </a:rPr>
              <a:t>Sincerely, </a:t>
            </a:r>
          </a:p>
        </p:txBody>
      </p:sp>
    </p:spTree>
    <p:extLst>
      <p:ext uri="{BB962C8B-B14F-4D97-AF65-F5344CB8AC3E}">
        <p14:creationId xmlns:p14="http://schemas.microsoft.com/office/powerpoint/2010/main" val="3829283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B579-7E89-42F1-9D23-5497A4331DF2}"/>
              </a:ext>
            </a:extLst>
          </p:cNvPr>
          <p:cNvSpPr>
            <a:spLocks noGrp="1"/>
          </p:cNvSpPr>
          <p:nvPr>
            <p:ph type="title"/>
          </p:nvPr>
        </p:nvSpPr>
        <p:spPr>
          <a:xfrm>
            <a:off x="1037875" y="339634"/>
            <a:ext cx="7068300" cy="892666"/>
          </a:xfrm>
        </p:spPr>
        <p:txBody>
          <a:bodyPr anchor="ctr"/>
          <a:lstStyle/>
          <a:p>
            <a:r>
              <a:rPr lang="en-US" dirty="0">
                <a:solidFill>
                  <a:srgbClr val="0070C0"/>
                </a:solidFill>
              </a:rPr>
              <a:t>Information &amp; Action Requests</a:t>
            </a:r>
            <a:endParaRPr lang="en-US" sz="1800" dirty="0">
              <a:solidFill>
                <a:srgbClr val="0070C0"/>
              </a:solidFill>
            </a:endParaRPr>
          </a:p>
        </p:txBody>
      </p:sp>
      <p:sp>
        <p:nvSpPr>
          <p:cNvPr id="3" name="Content Placeholder 2">
            <a:extLst>
              <a:ext uri="{FF2B5EF4-FFF2-40B4-BE49-F238E27FC236}">
                <a16:creationId xmlns:a16="http://schemas.microsoft.com/office/drawing/2014/main" id="{C1874DCF-1610-43E2-ABF2-FDB8DF01164F}"/>
              </a:ext>
            </a:extLst>
          </p:cNvPr>
          <p:cNvSpPr>
            <a:spLocks noGrp="1"/>
          </p:cNvSpPr>
          <p:nvPr>
            <p:ph type="body" idx="1"/>
          </p:nvPr>
        </p:nvSpPr>
        <p:spPr>
          <a:xfrm>
            <a:off x="1037874" y="1353947"/>
            <a:ext cx="7839009" cy="3544623"/>
          </a:xfrm>
        </p:spPr>
        <p:txBody>
          <a:bodyPr/>
          <a:lstStyle/>
          <a:p>
            <a:pPr marL="0" indent="0">
              <a:lnSpc>
                <a:spcPct val="100000"/>
              </a:lnSpc>
              <a:buClr>
                <a:srgbClr val="004A78"/>
              </a:buClr>
              <a:buNone/>
            </a:pPr>
            <a:r>
              <a:rPr lang="en-US" sz="2800" b="1" dirty="0">
                <a:solidFill>
                  <a:schemeClr val="tx1"/>
                </a:solidFill>
                <a:latin typeface="Calibri" panose="020F0502020204030204" pitchFamily="34" charset="0"/>
                <a:ea typeface="Calibri" charset="0"/>
                <a:cs typeface="Calibri" panose="020F0502020204030204" pitchFamily="34" charset="0"/>
              </a:rPr>
              <a:t>Critical Thinking Questions:</a:t>
            </a:r>
            <a:br>
              <a:rPr lang="en-US" sz="2800" b="1" dirty="0">
                <a:solidFill>
                  <a:schemeClr val="tx1"/>
                </a:solidFill>
                <a:latin typeface="Calibri" panose="020F0502020204030204" pitchFamily="34" charset="0"/>
                <a:ea typeface="Calibri" charset="0"/>
                <a:cs typeface="Calibri" panose="020F0502020204030204" pitchFamily="34" charset="0"/>
              </a:rPr>
            </a:br>
            <a:endParaRPr lang="en-US" sz="1200" b="1" dirty="0">
              <a:solidFill>
                <a:schemeClr val="tx1"/>
              </a:solidFill>
              <a:latin typeface="Calibri" panose="020F0502020204030204" pitchFamily="34" charset="0"/>
              <a:ea typeface="Calibri" charset="0"/>
              <a:cs typeface="Calibri" panose="020F0502020204030204" pitchFamily="34" charset="0"/>
            </a:endParaRPr>
          </a:p>
          <a:p>
            <a:pPr marL="219456" indent="-219456">
              <a:lnSpc>
                <a:spcPct val="100000"/>
              </a:lnSpc>
              <a:buClr>
                <a:srgbClr val="004A78"/>
              </a:buClr>
              <a:buFont typeface="Arial" panose="020B0604020202020204" pitchFamily="34" charset="0"/>
              <a:buChar char="•"/>
            </a:pPr>
            <a:r>
              <a:rPr lang="en-US" sz="2000" dirty="0">
                <a:solidFill>
                  <a:schemeClr val="tx1"/>
                </a:solidFill>
                <a:latin typeface="Calibri" panose="020F0502020204030204" pitchFamily="34" charset="0"/>
                <a:ea typeface="Calibri" charset="0"/>
                <a:cs typeface="Calibri" panose="020F0502020204030204" pitchFamily="34" charset="0"/>
              </a:rPr>
              <a:t>What is the </a:t>
            </a:r>
            <a:r>
              <a:rPr lang="en-US" sz="2000" b="1" dirty="0">
                <a:solidFill>
                  <a:schemeClr val="tx1"/>
                </a:solidFill>
                <a:latin typeface="Calibri" panose="020F0502020204030204" pitchFamily="34" charset="0"/>
                <a:ea typeface="Calibri" charset="0"/>
                <a:cs typeface="Calibri" panose="020F0502020204030204" pitchFamily="34" charset="0"/>
              </a:rPr>
              <a:t>purpose</a:t>
            </a:r>
            <a:r>
              <a:rPr lang="en-US" sz="2000" dirty="0">
                <a:solidFill>
                  <a:schemeClr val="tx1"/>
                </a:solidFill>
                <a:latin typeface="Calibri" panose="020F0502020204030204" pitchFamily="34" charset="0"/>
                <a:ea typeface="Calibri" charset="0"/>
                <a:cs typeface="Calibri" panose="020F0502020204030204" pitchFamily="34" charset="0"/>
              </a:rPr>
              <a:t> of the routine request? </a:t>
            </a:r>
          </a:p>
          <a:p>
            <a:pPr marL="219456" indent="-219456">
              <a:lnSpc>
                <a:spcPct val="100000"/>
              </a:lnSpc>
              <a:buClr>
                <a:srgbClr val="004A78"/>
              </a:buClr>
              <a:buFont typeface="Arial" panose="020B0604020202020204" pitchFamily="34" charset="0"/>
              <a:buChar char="•"/>
            </a:pPr>
            <a:r>
              <a:rPr lang="en-US" sz="2000" dirty="0">
                <a:solidFill>
                  <a:schemeClr val="tx1"/>
                </a:solidFill>
                <a:latin typeface="Calibri" panose="020F0502020204030204" pitchFamily="34" charset="0"/>
                <a:ea typeface="Calibri" charset="0"/>
                <a:cs typeface="Calibri" panose="020F0502020204030204" pitchFamily="34" charset="0"/>
              </a:rPr>
              <a:t>What do you think the </a:t>
            </a:r>
            <a:r>
              <a:rPr lang="en-US" sz="2000" b="1" dirty="0">
                <a:solidFill>
                  <a:schemeClr val="tx1"/>
                </a:solidFill>
                <a:latin typeface="Calibri" panose="020F0502020204030204" pitchFamily="34" charset="0"/>
                <a:ea typeface="Calibri" charset="0"/>
                <a:cs typeface="Calibri" panose="020F0502020204030204" pitchFamily="34" charset="0"/>
              </a:rPr>
              <a:t>receiver’s reaction </a:t>
            </a:r>
            <a:r>
              <a:rPr lang="en-US" sz="2000" dirty="0">
                <a:solidFill>
                  <a:schemeClr val="tx1"/>
                </a:solidFill>
                <a:latin typeface="Calibri" panose="020F0502020204030204" pitchFamily="34" charset="0"/>
                <a:ea typeface="Calibri" charset="0"/>
                <a:cs typeface="Calibri" panose="020F0502020204030204" pitchFamily="34" charset="0"/>
              </a:rPr>
              <a:t>will be to this letter?</a:t>
            </a:r>
          </a:p>
          <a:p>
            <a:pPr marL="219456" indent="-219456">
              <a:lnSpc>
                <a:spcPct val="100000"/>
              </a:lnSpc>
              <a:buClr>
                <a:srgbClr val="004A78"/>
              </a:buClr>
              <a:buFont typeface="Arial" panose="020B0604020202020204" pitchFamily="34" charset="0"/>
              <a:buChar char="•"/>
            </a:pPr>
            <a:r>
              <a:rPr lang="en-US" sz="2000" dirty="0">
                <a:solidFill>
                  <a:schemeClr val="tx1"/>
                </a:solidFill>
                <a:latin typeface="Calibri" panose="020F0502020204030204" pitchFamily="34" charset="0"/>
                <a:ea typeface="Calibri" charset="0"/>
                <a:cs typeface="Calibri" panose="020F0502020204030204" pitchFamily="34" charset="0"/>
              </a:rPr>
              <a:t>Should the email be developed </a:t>
            </a:r>
            <a:r>
              <a:rPr lang="en-US" sz="2000" b="1" dirty="0">
                <a:solidFill>
                  <a:schemeClr val="tx1"/>
                </a:solidFill>
                <a:latin typeface="Calibri" panose="020F0502020204030204" pitchFamily="34" charset="0"/>
                <a:ea typeface="Calibri" charset="0"/>
                <a:cs typeface="Calibri" panose="020F0502020204030204" pitchFamily="34" charset="0"/>
              </a:rPr>
              <a:t>directly or indirectly</a:t>
            </a:r>
            <a:r>
              <a:rPr lang="en-US" sz="2000" dirty="0">
                <a:solidFill>
                  <a:schemeClr val="tx1"/>
                </a:solidFill>
                <a:latin typeface="Calibri" panose="020F0502020204030204" pitchFamily="34" charset="0"/>
                <a:ea typeface="Calibri" charset="0"/>
                <a:cs typeface="Calibri" panose="020F0502020204030204" pitchFamily="34" charset="0"/>
              </a:rPr>
              <a:t>? How is it currently developed?</a:t>
            </a:r>
          </a:p>
          <a:p>
            <a:pPr marL="219456" indent="-219456">
              <a:lnSpc>
                <a:spcPct val="100000"/>
              </a:lnSpc>
              <a:buClr>
                <a:srgbClr val="004A78"/>
              </a:buClr>
              <a:buFont typeface="Arial" panose="020B0604020202020204" pitchFamily="34" charset="0"/>
              <a:buChar char="•"/>
            </a:pPr>
            <a:r>
              <a:rPr lang="en-US" sz="2000" dirty="0">
                <a:solidFill>
                  <a:schemeClr val="tx1"/>
                </a:solidFill>
                <a:latin typeface="Calibri" panose="020F0502020204030204" pitchFamily="34" charset="0"/>
                <a:ea typeface="Calibri" charset="0"/>
                <a:cs typeface="Calibri" panose="020F0502020204030204" pitchFamily="34" charset="0"/>
              </a:rPr>
              <a:t>What information should be </a:t>
            </a:r>
            <a:r>
              <a:rPr lang="en-US" sz="2000" b="1" dirty="0">
                <a:solidFill>
                  <a:schemeClr val="tx1"/>
                </a:solidFill>
                <a:latin typeface="Calibri" panose="020F0502020204030204" pitchFamily="34" charset="0"/>
                <a:ea typeface="Calibri" charset="0"/>
                <a:cs typeface="Calibri" panose="020F0502020204030204" pitchFamily="34" charset="0"/>
              </a:rPr>
              <a:t>included in the body</a:t>
            </a:r>
            <a:r>
              <a:rPr lang="en-US" sz="2000" dirty="0">
                <a:solidFill>
                  <a:schemeClr val="tx1"/>
                </a:solidFill>
                <a:latin typeface="Calibri" panose="020F0502020204030204" pitchFamily="34" charset="0"/>
                <a:ea typeface="Calibri" charset="0"/>
                <a:cs typeface="Calibri" panose="020F0502020204030204" pitchFamily="34" charset="0"/>
              </a:rPr>
              <a:t>? How could it be </a:t>
            </a:r>
            <a:r>
              <a:rPr lang="en-US" sz="2000" b="1" dirty="0">
                <a:solidFill>
                  <a:schemeClr val="tx1"/>
                </a:solidFill>
                <a:latin typeface="Calibri" panose="020F0502020204030204" pitchFamily="34" charset="0"/>
                <a:ea typeface="Calibri" charset="0"/>
                <a:cs typeface="Calibri" panose="020F0502020204030204" pitchFamily="34" charset="0"/>
              </a:rPr>
              <a:t>organized</a:t>
            </a:r>
            <a:r>
              <a:rPr lang="en-US" sz="2000" dirty="0">
                <a:solidFill>
                  <a:schemeClr val="tx1"/>
                </a:solidFill>
                <a:latin typeface="Calibri" panose="020F0502020204030204" pitchFamily="34" charset="0"/>
                <a:ea typeface="Calibri" charset="0"/>
                <a:cs typeface="Calibri" panose="020F0502020204030204" pitchFamily="34" charset="0"/>
              </a:rPr>
              <a:t> for improved </a:t>
            </a:r>
            <a:r>
              <a:rPr lang="en-US" sz="2000" b="1" dirty="0">
                <a:solidFill>
                  <a:schemeClr val="tx1"/>
                </a:solidFill>
                <a:latin typeface="Calibri" panose="020F0502020204030204" pitchFamily="34" charset="0"/>
                <a:ea typeface="Calibri" charset="0"/>
                <a:cs typeface="Calibri" panose="020F0502020204030204" pitchFamily="34" charset="0"/>
              </a:rPr>
              <a:t>readability</a:t>
            </a:r>
            <a:r>
              <a:rPr lang="en-US" sz="2000" dirty="0">
                <a:solidFill>
                  <a:schemeClr val="tx1"/>
                </a:solidFill>
                <a:latin typeface="Calibri" panose="020F0502020204030204" pitchFamily="34" charset="0"/>
                <a:ea typeface="Calibri" charset="0"/>
                <a:cs typeface="Calibri" panose="020F0502020204030204" pitchFamily="34" charset="0"/>
              </a:rPr>
              <a:t>? </a:t>
            </a:r>
          </a:p>
          <a:p>
            <a:pPr marL="219456" indent="-219456">
              <a:lnSpc>
                <a:spcPct val="100000"/>
              </a:lnSpc>
              <a:buClr>
                <a:srgbClr val="004A78"/>
              </a:buClr>
              <a:buFont typeface="Arial" panose="020B0604020202020204" pitchFamily="34" charset="0"/>
              <a:buChar char="•"/>
            </a:pPr>
            <a:r>
              <a:rPr lang="en-US" sz="2000" dirty="0">
                <a:solidFill>
                  <a:schemeClr val="tx1"/>
                </a:solidFill>
                <a:latin typeface="Calibri" panose="020F0502020204030204" pitchFamily="34" charset="0"/>
                <a:ea typeface="Calibri" charset="0"/>
                <a:cs typeface="Calibri" panose="020F0502020204030204" pitchFamily="34" charset="0"/>
              </a:rPr>
              <a:t>How could the closing be worded to ensure that you get a </a:t>
            </a:r>
            <a:r>
              <a:rPr lang="en-US" sz="2000" b="1" dirty="0">
                <a:solidFill>
                  <a:schemeClr val="tx1"/>
                </a:solidFill>
                <a:latin typeface="Calibri" panose="020F0502020204030204" pitchFamily="34" charset="0"/>
                <a:ea typeface="Calibri" charset="0"/>
                <a:cs typeface="Calibri" panose="020F0502020204030204" pitchFamily="34" charset="0"/>
              </a:rPr>
              <a:t>response (feedback)</a:t>
            </a:r>
            <a:r>
              <a:rPr lang="en-US" sz="2000" dirty="0">
                <a:solidFill>
                  <a:schemeClr val="tx1"/>
                </a:solidFill>
                <a:latin typeface="Calibri" panose="020F0502020204030204" pitchFamily="34" charset="0"/>
                <a:ea typeface="Calibri" charset="0"/>
                <a:cs typeface="Calibri" panose="020F0502020204030204" pitchFamily="34" charset="0"/>
              </a:rPr>
              <a:t> by a specific date? </a:t>
            </a:r>
          </a:p>
        </p:txBody>
      </p:sp>
      <p:sp>
        <p:nvSpPr>
          <p:cNvPr id="5" name="Slide Number Placeholder 4">
            <a:extLst>
              <a:ext uri="{FF2B5EF4-FFF2-40B4-BE49-F238E27FC236}">
                <a16:creationId xmlns:a16="http://schemas.microsoft.com/office/drawing/2014/main" id="{D8EA50B4-ED44-40DE-9383-A7F5503F3FC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1300" b="0" i="0" u="none" strike="noStrike" kern="0" cap="none" spc="0" normalizeH="0" baseline="0" noProof="0" smtClean="0">
                <a:ln>
                  <a:noFill/>
                </a:ln>
                <a:solidFill>
                  <a:srgbClr val="25A6E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lang="en-US" sz="1300" b="0" i="0" u="none" strike="noStrike" kern="0" cap="none" spc="0" normalizeH="0" baseline="0" noProof="0" dirty="0">
              <a:ln>
                <a:noFill/>
              </a:ln>
              <a:solidFill>
                <a:srgbClr val="25A6E0"/>
              </a:solidFill>
              <a:effectLst/>
              <a:uLnTx/>
              <a:uFillTx/>
              <a:latin typeface="Inter-Regular"/>
              <a:ea typeface="Inter-Regular"/>
              <a:sym typeface="Inter-Regular"/>
            </a:endParaRPr>
          </a:p>
        </p:txBody>
      </p:sp>
    </p:spTree>
    <p:extLst>
      <p:ext uri="{BB962C8B-B14F-4D97-AF65-F5344CB8AC3E}">
        <p14:creationId xmlns:p14="http://schemas.microsoft.com/office/powerpoint/2010/main" val="94525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B579-7E89-42F1-9D23-5497A4331DF2}"/>
              </a:ext>
            </a:extLst>
          </p:cNvPr>
          <p:cNvSpPr>
            <a:spLocks noGrp="1"/>
          </p:cNvSpPr>
          <p:nvPr>
            <p:ph type="title"/>
          </p:nvPr>
        </p:nvSpPr>
        <p:spPr>
          <a:xfrm>
            <a:off x="423921" y="431747"/>
            <a:ext cx="2044959" cy="2415956"/>
          </a:xfrm>
        </p:spPr>
        <p:txBody>
          <a:bodyPr anchor="ctr"/>
          <a:lstStyle/>
          <a:p>
            <a:r>
              <a:rPr lang="en-US" sz="2800" dirty="0">
                <a:solidFill>
                  <a:srgbClr val="0070C0"/>
                </a:solidFill>
                <a:latin typeface="Source Sans Pro" panose="020B0503030403020204" pitchFamily="34" charset="0"/>
                <a:ea typeface="Source Sans Pro" panose="020B0503030403020204" pitchFamily="34" charset="0"/>
              </a:rPr>
              <a:t>Information &amp; Action Requests</a:t>
            </a:r>
            <a:br>
              <a:rPr lang="en-US" sz="2800" dirty="0">
                <a:solidFill>
                  <a:srgbClr val="0070C0"/>
                </a:solidFill>
                <a:latin typeface="Source Sans Pro" panose="020B0503030403020204" pitchFamily="34" charset="0"/>
                <a:ea typeface="Source Sans Pro" panose="020B0503030403020204" pitchFamily="34" charset="0"/>
              </a:rPr>
            </a:br>
            <a:br>
              <a:rPr lang="en-US" sz="2800" dirty="0">
                <a:solidFill>
                  <a:srgbClr val="0070C0"/>
                </a:solidFill>
                <a:latin typeface="Source Sans Pro" panose="020B0503030403020204" pitchFamily="34" charset="0"/>
                <a:ea typeface="Source Sans Pro" panose="020B0503030403020204" pitchFamily="34" charset="0"/>
              </a:rPr>
            </a:br>
            <a:r>
              <a:rPr lang="en-US" sz="2800" b="1" dirty="0">
                <a:solidFill>
                  <a:schemeClr val="tx1">
                    <a:lumMod val="75000"/>
                    <a:lumOff val="25000"/>
                  </a:schemeClr>
                </a:solidFill>
                <a:latin typeface="Source Sans Pro" panose="020B0503030403020204" pitchFamily="34" charset="0"/>
                <a:ea typeface="Source Sans Pro" panose="020B0503030403020204" pitchFamily="34" charset="0"/>
              </a:rPr>
              <a:t>Revised and Improved Request</a:t>
            </a:r>
            <a:r>
              <a:rPr lang="en-US" sz="2800" dirty="0">
                <a:solidFill>
                  <a:srgbClr val="BA0076"/>
                </a:solidFill>
                <a:latin typeface="Source Sans Pro" panose="020B0503030403020204" pitchFamily="34" charset="0"/>
                <a:ea typeface="Source Sans Pro" panose="020B0503030403020204" pitchFamily="34" charset="0"/>
              </a:rPr>
              <a:t>.</a:t>
            </a:r>
            <a:endParaRPr lang="en-US" sz="1600" dirty="0">
              <a:solidFill>
                <a:srgbClr val="BA0076"/>
              </a:solidFill>
              <a:latin typeface="Source Sans Pro" panose="020B0503030403020204" pitchFamily="34" charset="0"/>
              <a:ea typeface="Source Sans Pro" panose="020B0503030403020204" pitchFamily="34" charset="0"/>
            </a:endParaRPr>
          </a:p>
        </p:txBody>
      </p:sp>
      <p:sp>
        <p:nvSpPr>
          <p:cNvPr id="5" name="Slide Number Placeholder 4">
            <a:extLst>
              <a:ext uri="{FF2B5EF4-FFF2-40B4-BE49-F238E27FC236}">
                <a16:creationId xmlns:a16="http://schemas.microsoft.com/office/drawing/2014/main" id="{D8EA50B4-ED44-40DE-9383-A7F5503F3FC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1300" b="0" i="0" u="none" strike="noStrike" kern="0" cap="none" spc="0" normalizeH="0" baseline="0" noProof="0" smtClean="0">
                <a:ln>
                  <a:noFill/>
                </a:ln>
                <a:solidFill>
                  <a:srgbClr val="25A6E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lang="en-US" sz="1300" b="0" i="0" u="none" strike="noStrike" kern="0" cap="none" spc="0" normalizeH="0" baseline="0" noProof="0" dirty="0">
              <a:ln>
                <a:noFill/>
              </a:ln>
              <a:solidFill>
                <a:srgbClr val="25A6E0"/>
              </a:solidFill>
              <a:effectLst/>
              <a:uLnTx/>
              <a:uFillTx/>
              <a:latin typeface="Inter-Regular"/>
              <a:ea typeface="Inter-Regular"/>
              <a:sym typeface="Inter-Regular"/>
            </a:endParaRPr>
          </a:p>
        </p:txBody>
      </p:sp>
      <p:sp>
        <p:nvSpPr>
          <p:cNvPr id="6" name="Content Placeholder 2">
            <a:extLst>
              <a:ext uri="{FF2B5EF4-FFF2-40B4-BE49-F238E27FC236}">
                <a16:creationId xmlns:a16="http://schemas.microsoft.com/office/drawing/2014/main" id="{79626906-80FB-DF48-967E-04508CEFD01F}"/>
              </a:ext>
            </a:extLst>
          </p:cNvPr>
          <p:cNvSpPr txBox="1">
            <a:spLocks/>
          </p:cNvSpPr>
          <p:nvPr/>
        </p:nvSpPr>
        <p:spPr>
          <a:xfrm>
            <a:off x="2468880" y="0"/>
            <a:ext cx="6675120" cy="5143500"/>
          </a:xfrm>
          <a:prstGeom prst="rect">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87325" lvl="1" indent="0">
              <a:spcAft>
                <a:spcPct val="10000"/>
              </a:spcAft>
              <a:buClr>
                <a:srgbClr val="D89013"/>
              </a:buClr>
              <a:buNone/>
              <a:tabLst>
                <a:tab pos="1887538" algn="l"/>
              </a:tabLst>
              <a:defRPr/>
            </a:pPr>
            <a:r>
              <a:rPr lang="en-US" sz="1600" dirty="0">
                <a:latin typeface="Times New Roman" pitchFamily="18" charset="0"/>
                <a:cs typeface="Times New Roman" pitchFamily="18" charset="0"/>
              </a:rPr>
              <a:t>Dear Resume Product Manager:</a:t>
            </a:r>
          </a:p>
          <a:p>
            <a:pPr marL="187325" lvl="1" indent="0">
              <a:spcAft>
                <a:spcPct val="10000"/>
              </a:spcAft>
              <a:buClr>
                <a:srgbClr val="D89013"/>
              </a:buClr>
              <a:buNone/>
              <a:tabLst>
                <a:tab pos="1887538" algn="l"/>
              </a:tabLst>
              <a:defRPr/>
            </a:pPr>
            <a:endParaRPr lang="en-US" sz="1100" dirty="0">
              <a:latin typeface="Times New Roman" pitchFamily="18" charset="0"/>
              <a:cs typeface="Times New Roman" pitchFamily="18" charset="0"/>
            </a:endParaRPr>
          </a:p>
          <a:p>
            <a:pPr marL="187325" lvl="1" indent="0">
              <a:spcAft>
                <a:spcPct val="10000"/>
              </a:spcAft>
              <a:buClr>
                <a:srgbClr val="D89013"/>
              </a:buClr>
              <a:buNone/>
              <a:tabLst>
                <a:tab pos="1887538" algn="l"/>
              </a:tabLst>
              <a:defRPr/>
            </a:pPr>
            <a:r>
              <a:rPr lang="en-US" sz="1600" dirty="0">
                <a:latin typeface="Times New Roman" pitchFamily="18" charset="0"/>
                <a:cs typeface="Times New Roman" pitchFamily="18" charset="0"/>
              </a:rPr>
              <a:t>Please send me information about your Resume software program, which I read about in the March issue of </a:t>
            </a:r>
            <a:r>
              <a:rPr lang="en-US" sz="1600" i="1" dirty="0">
                <a:latin typeface="Times New Roman" pitchFamily="18" charset="0"/>
                <a:cs typeface="Times New Roman" pitchFamily="18" charset="0"/>
              </a:rPr>
              <a:t>Workforce</a:t>
            </a:r>
            <a:r>
              <a:rPr lang="en-US" sz="1600" dirty="0">
                <a:latin typeface="Times New Roman" pitchFamily="18" charset="0"/>
                <a:cs typeface="Times New Roman" pitchFamily="18" charset="0"/>
              </a:rPr>
              <a:t> magazine.</a:t>
            </a:r>
          </a:p>
          <a:p>
            <a:pPr marL="187325" lvl="1" indent="0">
              <a:buClr>
                <a:srgbClr val="D89013"/>
              </a:buClr>
              <a:buNone/>
              <a:tabLst>
                <a:tab pos="1887538" algn="l"/>
              </a:tabLst>
              <a:defRPr/>
            </a:pPr>
            <a:endParaRPr lang="en-US" sz="1100" dirty="0">
              <a:latin typeface="Times New Roman" pitchFamily="18" charset="0"/>
              <a:cs typeface="Times New Roman" pitchFamily="18" charset="0"/>
            </a:endParaRPr>
          </a:p>
          <a:p>
            <a:pPr marL="187325" lvl="1" indent="0">
              <a:buClr>
                <a:srgbClr val="D89013"/>
              </a:buClr>
              <a:buNone/>
              <a:tabLst>
                <a:tab pos="1887538" algn="l"/>
              </a:tabLst>
              <a:defRPr/>
            </a:pPr>
            <a:r>
              <a:rPr lang="en-US" sz="1600" dirty="0">
                <a:latin typeface="Times New Roman" pitchFamily="18" charset="0"/>
                <a:cs typeface="Times New Roman" pitchFamily="18" charset="0"/>
              </a:rPr>
              <a:t>My company receives hundreds of résumés daily, and, frankly, we need help in processing them. Answers to the following questions would help us determine whether Resume could solve our problem.</a:t>
            </a:r>
          </a:p>
          <a:p>
            <a:pPr marL="187325" lvl="1" indent="0">
              <a:buClr>
                <a:srgbClr val="D89013"/>
              </a:buClr>
              <a:buNone/>
              <a:tabLst>
                <a:tab pos="1887538" algn="l"/>
              </a:tabLst>
              <a:defRPr/>
            </a:pPr>
            <a:endParaRPr lang="en-US" sz="1100" dirty="0">
              <a:latin typeface="Times New Roman" pitchFamily="18" charset="0"/>
              <a:cs typeface="Times New Roman" pitchFamily="18" charset="0"/>
            </a:endParaRPr>
          </a:p>
          <a:p>
            <a:pPr marL="644525" lvl="2" indent="-457200">
              <a:buClr>
                <a:schemeClr val="tx1"/>
              </a:buClr>
              <a:buFont typeface="+mj-lt"/>
              <a:buAutoNum type="arabicPeriod"/>
              <a:tabLst>
                <a:tab pos="1887538" algn="l"/>
              </a:tabLst>
              <a:defRPr/>
            </a:pPr>
            <a:r>
              <a:rPr lang="en-US" sz="1600" dirty="0">
                <a:latin typeface="Times New Roman" pitchFamily="18" charset="0"/>
                <a:cs typeface="Times New Roman" pitchFamily="18" charset="0"/>
              </a:rPr>
              <a:t>In terms of fonts and formats, what kinds of résumés can your software program read?</a:t>
            </a:r>
          </a:p>
          <a:p>
            <a:pPr marL="644525" lvl="2" indent="-457200">
              <a:buClr>
                <a:schemeClr val="tx1"/>
              </a:buClr>
              <a:buFont typeface="+mj-lt"/>
              <a:buAutoNum type="arabicPeriod"/>
              <a:tabLst>
                <a:tab pos="1887538" algn="l"/>
              </a:tabLst>
              <a:defRPr/>
            </a:pPr>
            <a:r>
              <a:rPr lang="en-US" sz="1600" dirty="0">
                <a:latin typeface="Times New Roman" pitchFamily="18" charset="0"/>
                <a:cs typeface="Times New Roman" pitchFamily="18" charset="0"/>
              </a:rPr>
              <a:t>Can the program help us sort and rank candidates by categories such as job classification, education, work history, skills, and experience?</a:t>
            </a:r>
          </a:p>
          <a:p>
            <a:pPr marL="644525" lvl="2" indent="-457200">
              <a:buClr>
                <a:schemeClr val="tx1"/>
              </a:buClr>
              <a:buFont typeface="+mj-lt"/>
              <a:buAutoNum type="arabicPeriod"/>
              <a:tabLst>
                <a:tab pos="1887538" algn="l"/>
              </a:tabLst>
              <a:defRPr/>
            </a:pPr>
            <a:r>
              <a:rPr lang="en-US" sz="1600" dirty="0">
                <a:latin typeface="Times New Roman" pitchFamily="18" charset="0"/>
                <a:cs typeface="Times New Roman" pitchFamily="18" charset="0"/>
              </a:rPr>
              <a:t>How does your company provide training and trouble-shooting service for your software?</a:t>
            </a:r>
          </a:p>
          <a:p>
            <a:pPr marL="187325" lvl="1" indent="0">
              <a:buClr>
                <a:srgbClr val="D89013"/>
              </a:buClr>
              <a:buNone/>
              <a:tabLst>
                <a:tab pos="1887538" algn="l"/>
              </a:tabLst>
              <a:defRPr/>
            </a:pPr>
            <a:endParaRPr lang="en-US" sz="1600" dirty="0">
              <a:latin typeface="Times New Roman" pitchFamily="18" charset="0"/>
              <a:cs typeface="Times New Roman" pitchFamily="18" charset="0"/>
            </a:endParaRPr>
          </a:p>
          <a:p>
            <a:pPr marL="187325" lvl="1" indent="0">
              <a:buClr>
                <a:srgbClr val="D89013"/>
              </a:buClr>
              <a:buNone/>
              <a:tabLst>
                <a:tab pos="1887538" algn="l"/>
              </a:tabLst>
              <a:defRPr/>
            </a:pPr>
            <a:r>
              <a:rPr lang="en-US" sz="1600" dirty="0">
                <a:latin typeface="Times New Roman" pitchFamily="18" charset="0"/>
                <a:cs typeface="Times New Roman" pitchFamily="18" charset="0"/>
              </a:rPr>
              <a:t>Thanks for answering these questions and for providing any other information about Resume. I would appreciate your response by April 1 so that we can study the program before the rush of job applications in June.</a:t>
            </a:r>
          </a:p>
          <a:p>
            <a:pPr marL="187325" lvl="1" indent="0">
              <a:buClr>
                <a:srgbClr val="D89013"/>
              </a:buClr>
              <a:buNone/>
              <a:tabLst>
                <a:tab pos="1887538" algn="l"/>
              </a:tabLst>
              <a:defRPr/>
            </a:pPr>
            <a:endParaRPr lang="en-US" sz="1600" dirty="0">
              <a:latin typeface="Times New Roman" pitchFamily="18" charset="0"/>
              <a:cs typeface="Times New Roman" pitchFamily="18" charset="0"/>
            </a:endParaRPr>
          </a:p>
          <a:p>
            <a:pPr marL="187325" lvl="1" indent="0">
              <a:buClr>
                <a:srgbClr val="D89013"/>
              </a:buClr>
              <a:buNone/>
              <a:tabLst>
                <a:tab pos="1887538" algn="l"/>
              </a:tabLst>
              <a:defRPr/>
            </a:pPr>
            <a:r>
              <a:rPr lang="en-US" sz="1600" dirty="0">
                <a:latin typeface="Times New Roman" pitchFamily="18" charset="0"/>
                <a:cs typeface="Times New Roman" pitchFamily="18" charset="0"/>
              </a:rPr>
              <a:t>Sincerely,</a:t>
            </a:r>
          </a:p>
        </p:txBody>
      </p:sp>
    </p:spTree>
    <p:extLst>
      <p:ext uri="{BB962C8B-B14F-4D97-AF65-F5344CB8AC3E}">
        <p14:creationId xmlns:p14="http://schemas.microsoft.com/office/powerpoint/2010/main" val="3774620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B579-7E89-42F1-9D23-5497A4331DF2}"/>
              </a:ext>
            </a:extLst>
          </p:cNvPr>
          <p:cNvSpPr>
            <a:spLocks noGrp="1"/>
          </p:cNvSpPr>
          <p:nvPr>
            <p:ph type="title"/>
          </p:nvPr>
        </p:nvSpPr>
        <p:spPr>
          <a:xfrm>
            <a:off x="1037875" y="339634"/>
            <a:ext cx="7068300" cy="892666"/>
          </a:xfrm>
        </p:spPr>
        <p:txBody>
          <a:bodyPr anchor="ctr"/>
          <a:lstStyle/>
          <a:p>
            <a:r>
              <a:rPr lang="en-US" dirty="0">
                <a:solidFill>
                  <a:srgbClr val="0070C0"/>
                </a:solidFill>
              </a:rPr>
              <a:t>Replies</a:t>
            </a:r>
            <a:endParaRPr lang="en-US" sz="1800" dirty="0">
              <a:solidFill>
                <a:srgbClr val="0070C0"/>
              </a:solidFill>
            </a:endParaRPr>
          </a:p>
        </p:txBody>
      </p:sp>
      <p:sp>
        <p:nvSpPr>
          <p:cNvPr id="3" name="Content Placeholder 2">
            <a:extLst>
              <a:ext uri="{FF2B5EF4-FFF2-40B4-BE49-F238E27FC236}">
                <a16:creationId xmlns:a16="http://schemas.microsoft.com/office/drawing/2014/main" id="{C1874DCF-1610-43E2-ABF2-FDB8DF01164F}"/>
              </a:ext>
            </a:extLst>
          </p:cNvPr>
          <p:cNvSpPr>
            <a:spLocks noGrp="1"/>
          </p:cNvSpPr>
          <p:nvPr>
            <p:ph type="body" idx="1"/>
          </p:nvPr>
        </p:nvSpPr>
        <p:spPr>
          <a:xfrm>
            <a:off x="1037874" y="1353948"/>
            <a:ext cx="6751459" cy="3033900"/>
          </a:xfrm>
        </p:spPr>
        <p:txBody>
          <a:bodyPr/>
          <a:lstStyle/>
          <a:p>
            <a:pPr marL="342900" indent="-342900">
              <a:lnSpc>
                <a:spcPct val="150000"/>
              </a:lnSpc>
              <a:buClr>
                <a:srgbClr val="004A78"/>
              </a:buClr>
              <a:buFont typeface="Arial" panose="020B0604020202020204" pitchFamily="34" charset="0"/>
              <a:buChar char="•"/>
            </a:pPr>
            <a:r>
              <a:rPr lang="en-US" sz="2800" dirty="0">
                <a:solidFill>
                  <a:schemeClr val="tx1"/>
                </a:solidFill>
                <a:latin typeface="Calibri" panose="020F0502020204030204" pitchFamily="34" charset="0"/>
                <a:ea typeface="Calibri" charset="0"/>
                <a:cs typeface="Calibri" panose="020F0502020204030204" pitchFamily="34" charset="0"/>
              </a:rPr>
              <a:t>Deliver the needed information requested</a:t>
            </a:r>
          </a:p>
          <a:p>
            <a:pPr marL="342900" indent="-342900">
              <a:lnSpc>
                <a:spcPct val="150000"/>
              </a:lnSpc>
              <a:buClr>
                <a:srgbClr val="004A78"/>
              </a:buClr>
              <a:buFont typeface="Arial" panose="020B0604020202020204" pitchFamily="34" charset="0"/>
              <a:buChar char="•"/>
            </a:pPr>
            <a:r>
              <a:rPr lang="en-US" sz="2800" dirty="0">
                <a:solidFill>
                  <a:schemeClr val="tx1"/>
                </a:solidFill>
                <a:latin typeface="Calibri" panose="020F0502020204030204" pitchFamily="34" charset="0"/>
                <a:ea typeface="Calibri" charset="0"/>
                <a:cs typeface="Calibri" panose="020F0502020204030204" pitchFamily="34" charset="0"/>
              </a:rPr>
              <a:t>Confirm the action has been completed</a:t>
            </a:r>
          </a:p>
          <a:p>
            <a:pPr marL="342900" indent="-342900">
              <a:lnSpc>
                <a:spcPct val="150000"/>
              </a:lnSpc>
              <a:buClr>
                <a:srgbClr val="004A78"/>
              </a:buClr>
              <a:buFont typeface="Arial" panose="020B0604020202020204" pitchFamily="34" charset="0"/>
              <a:buChar char="•"/>
            </a:pPr>
            <a:r>
              <a:rPr lang="en-US" sz="2800" dirty="0">
                <a:solidFill>
                  <a:schemeClr val="tx1"/>
                </a:solidFill>
                <a:latin typeface="Calibri" panose="020F0502020204030204" pitchFamily="34" charset="0"/>
                <a:ea typeface="Calibri" charset="0"/>
                <a:cs typeface="Calibri" panose="020F0502020204030204" pitchFamily="34" charset="0"/>
              </a:rPr>
              <a:t>Or provide a reason, or reasons why it can't be done</a:t>
            </a:r>
          </a:p>
          <a:p>
            <a:pPr marL="342900" indent="-342900">
              <a:lnSpc>
                <a:spcPct val="150000"/>
              </a:lnSpc>
              <a:buClr>
                <a:srgbClr val="004A78"/>
              </a:buClr>
              <a:buFont typeface="Arial" panose="020B0604020202020204" pitchFamily="34" charset="0"/>
              <a:buChar char="•"/>
            </a:pPr>
            <a:endParaRPr lang="en-US" sz="2800" dirty="0">
              <a:solidFill>
                <a:schemeClr val="tx1"/>
              </a:solidFill>
              <a:latin typeface="Calibri" panose="020F0502020204030204" pitchFamily="34" charset="0"/>
              <a:ea typeface="Calibri" charset="0"/>
              <a:cs typeface="Calibri" panose="020F0502020204030204" pitchFamily="34" charset="0"/>
            </a:endParaRPr>
          </a:p>
        </p:txBody>
      </p:sp>
      <p:sp>
        <p:nvSpPr>
          <p:cNvPr id="5" name="Slide Number Placeholder 4">
            <a:extLst>
              <a:ext uri="{FF2B5EF4-FFF2-40B4-BE49-F238E27FC236}">
                <a16:creationId xmlns:a16="http://schemas.microsoft.com/office/drawing/2014/main" id="{D8EA50B4-ED44-40DE-9383-A7F5503F3FC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1300" b="0" i="0" u="none" strike="noStrike" kern="0" cap="none" spc="0" normalizeH="0" baseline="0" noProof="0" smtClean="0">
                <a:ln>
                  <a:noFill/>
                </a:ln>
                <a:solidFill>
                  <a:srgbClr val="25A6E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lang="en-US" sz="1300" b="0" i="0" u="none" strike="noStrike" kern="0" cap="none" spc="0" normalizeH="0" baseline="0" noProof="0" dirty="0">
              <a:ln>
                <a:noFill/>
              </a:ln>
              <a:solidFill>
                <a:srgbClr val="25A6E0"/>
              </a:solidFill>
              <a:effectLst/>
              <a:uLnTx/>
              <a:uFillTx/>
              <a:latin typeface="Inter-Regular"/>
              <a:ea typeface="Inter-Regular"/>
              <a:sym typeface="Inter-Regular"/>
            </a:endParaRPr>
          </a:p>
        </p:txBody>
      </p:sp>
    </p:spTree>
    <p:extLst>
      <p:ext uri="{BB962C8B-B14F-4D97-AF65-F5344CB8AC3E}">
        <p14:creationId xmlns:p14="http://schemas.microsoft.com/office/powerpoint/2010/main" val="281811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3" name="Title 2">
            <a:extLst>
              <a:ext uri="{FF2B5EF4-FFF2-40B4-BE49-F238E27FC236}">
                <a16:creationId xmlns:a16="http://schemas.microsoft.com/office/drawing/2014/main" id="{F32984BD-06BA-EB4C-8E1A-BECEF2BE5BC5}"/>
              </a:ext>
            </a:extLst>
          </p:cNvPr>
          <p:cNvSpPr>
            <a:spLocks noGrp="1"/>
          </p:cNvSpPr>
          <p:nvPr>
            <p:ph type="ctrTitle"/>
          </p:nvPr>
        </p:nvSpPr>
        <p:spPr>
          <a:xfrm>
            <a:off x="771787" y="763398"/>
            <a:ext cx="7334388" cy="2717652"/>
          </a:xfrm>
        </p:spPr>
        <p:txBody>
          <a:bodyPr>
            <a:noAutofit/>
          </a:bodyPr>
          <a:lstStyle/>
          <a:p>
            <a:r>
              <a:rPr lang="en-US" sz="4400" b="1" dirty="0">
                <a:solidFill>
                  <a:srgbClr val="FFC000"/>
                </a:solidFill>
                <a:effectLst>
                  <a:outerShdw blurRad="50800" dist="38100" dir="2700000" algn="tl" rotWithShape="0">
                    <a:prstClr val="black">
                      <a:alpha val="40000"/>
                    </a:prstClr>
                  </a:outerShdw>
                </a:effectLst>
                <a:latin typeface="+mj-lt"/>
              </a:rPr>
              <a:t>Positive and Negative</a:t>
            </a:r>
            <a:r>
              <a:rPr lang="en-US" sz="4000" b="1" dirty="0">
                <a:solidFill>
                  <a:srgbClr val="FFC000"/>
                </a:solidFill>
                <a:effectLst>
                  <a:outerShdw blurRad="50800" dist="38100" dir="2700000" algn="tl" rotWithShape="0">
                    <a:prstClr val="black">
                      <a:alpha val="40000"/>
                    </a:prstClr>
                  </a:outerShdw>
                </a:effectLst>
                <a:latin typeface="+mj-lt"/>
              </a:rPr>
              <a:t> </a:t>
            </a:r>
            <a:r>
              <a:rPr lang="en-US" sz="5400" dirty="0">
                <a:effectLst>
                  <a:outerShdw blurRad="50800" dist="38100" dir="2700000" algn="tl" rotWithShape="0">
                    <a:prstClr val="black">
                      <a:alpha val="40000"/>
                    </a:prstClr>
                  </a:outerShdw>
                </a:effectLst>
                <a:latin typeface="Avenir Light" panose="020B0402020203020204" pitchFamily="34" charset="77"/>
              </a:rPr>
              <a:t>Business Messages</a:t>
            </a:r>
            <a:br>
              <a:rPr lang="en-CA" sz="2400" dirty="0">
                <a:effectLst>
                  <a:outerShdw blurRad="50800" dist="38100" dir="2700000" algn="tl" rotWithShape="0">
                    <a:prstClr val="black">
                      <a:alpha val="40000"/>
                    </a:prstClr>
                  </a:outerShdw>
                </a:effectLst>
                <a:latin typeface="+mj-lt"/>
              </a:rPr>
            </a:br>
            <a:br>
              <a:rPr lang="en-CA" sz="2400" dirty="0">
                <a:effectLst>
                  <a:outerShdw blurRad="50800" dist="38100" dir="2700000" algn="tl" rotWithShape="0">
                    <a:prstClr val="black">
                      <a:alpha val="40000"/>
                    </a:prstClr>
                  </a:outerShdw>
                </a:effectLst>
                <a:latin typeface="+mj-lt"/>
              </a:rPr>
            </a:br>
            <a:endParaRPr lang="en-US" sz="2800" dirty="0">
              <a:effectLst>
                <a:outerShdw blurRad="50800" dist="38100" dir="2700000" algn="tl" rotWithShape="0">
                  <a:prstClr val="black">
                    <a:alpha val="40000"/>
                  </a:prstClr>
                </a:outerShdw>
              </a:effectLst>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B579-7E89-42F1-9D23-5497A4331DF2}"/>
              </a:ext>
            </a:extLst>
          </p:cNvPr>
          <p:cNvSpPr>
            <a:spLocks noGrp="1"/>
          </p:cNvSpPr>
          <p:nvPr>
            <p:ph type="title"/>
          </p:nvPr>
        </p:nvSpPr>
        <p:spPr>
          <a:xfrm>
            <a:off x="1037875" y="339634"/>
            <a:ext cx="7068300" cy="892666"/>
          </a:xfrm>
        </p:spPr>
        <p:txBody>
          <a:bodyPr anchor="ctr"/>
          <a:lstStyle/>
          <a:p>
            <a:r>
              <a:rPr lang="en-US" dirty="0">
                <a:solidFill>
                  <a:srgbClr val="0070C0"/>
                </a:solidFill>
              </a:rPr>
              <a:t>Complaints and Claims</a:t>
            </a:r>
            <a:endParaRPr lang="en-US" sz="1800" dirty="0">
              <a:solidFill>
                <a:srgbClr val="0070C0"/>
              </a:solidFill>
            </a:endParaRPr>
          </a:p>
        </p:txBody>
      </p:sp>
      <p:sp>
        <p:nvSpPr>
          <p:cNvPr id="3" name="Content Placeholder 2">
            <a:extLst>
              <a:ext uri="{FF2B5EF4-FFF2-40B4-BE49-F238E27FC236}">
                <a16:creationId xmlns:a16="http://schemas.microsoft.com/office/drawing/2014/main" id="{C1874DCF-1610-43E2-ABF2-FDB8DF01164F}"/>
              </a:ext>
            </a:extLst>
          </p:cNvPr>
          <p:cNvSpPr>
            <a:spLocks noGrp="1"/>
          </p:cNvSpPr>
          <p:nvPr>
            <p:ph type="body" idx="1"/>
          </p:nvPr>
        </p:nvSpPr>
        <p:spPr>
          <a:xfrm>
            <a:off x="1037874" y="1353948"/>
            <a:ext cx="6751459" cy="3033900"/>
          </a:xfrm>
        </p:spPr>
        <p:txBody>
          <a:bodyPr/>
          <a:lstStyle/>
          <a:p>
            <a:pPr marL="342900" indent="-342900">
              <a:lnSpc>
                <a:spcPct val="100000"/>
              </a:lnSpc>
              <a:buClr>
                <a:srgbClr val="004A78"/>
              </a:buClr>
              <a:buFont typeface="Arial" panose="020B0604020202020204" pitchFamily="34" charset="0"/>
              <a:buChar char="•"/>
            </a:pPr>
            <a:r>
              <a:rPr lang="en-US" sz="2800" dirty="0">
                <a:solidFill>
                  <a:schemeClr val="tx1"/>
                </a:solidFill>
                <a:latin typeface="Calibri" panose="020F0502020204030204" pitchFamily="34" charset="0"/>
                <a:ea typeface="Calibri" charset="0"/>
                <a:cs typeface="Calibri" panose="020F0502020204030204" pitchFamily="34" charset="0"/>
              </a:rPr>
              <a:t>A </a:t>
            </a:r>
            <a:r>
              <a:rPr lang="en-US" sz="2800" b="1" dirty="0">
                <a:solidFill>
                  <a:schemeClr val="tx1"/>
                </a:solidFill>
                <a:latin typeface="Calibri" panose="020F0502020204030204" pitchFamily="34" charset="0"/>
                <a:ea typeface="Calibri" charset="0"/>
                <a:cs typeface="Calibri" panose="020F0502020204030204" pitchFamily="34" charset="0"/>
              </a:rPr>
              <a:t>complaint</a:t>
            </a:r>
            <a:r>
              <a:rPr lang="en-US" sz="2800" dirty="0">
                <a:solidFill>
                  <a:schemeClr val="tx1"/>
                </a:solidFill>
                <a:latin typeface="Calibri" panose="020F0502020204030204" pitchFamily="34" charset="0"/>
                <a:ea typeface="Calibri" charset="0"/>
                <a:cs typeface="Calibri" panose="020F0502020204030204" pitchFamily="34" charset="0"/>
              </a:rPr>
              <a:t> explains what went wrong and asks for a </a:t>
            </a:r>
            <a:r>
              <a:rPr lang="en-US" sz="2800" i="1" dirty="0">
                <a:solidFill>
                  <a:schemeClr val="tx1"/>
                </a:solidFill>
                <a:latin typeface="Calibri" panose="020F0502020204030204" pitchFamily="34" charset="0"/>
                <a:ea typeface="Calibri" charset="0"/>
                <a:cs typeface="Calibri" panose="020F0502020204030204" pitchFamily="34" charset="0"/>
              </a:rPr>
              <a:t>correction or apology</a:t>
            </a:r>
          </a:p>
          <a:p>
            <a:pPr marL="342900" indent="-342900">
              <a:lnSpc>
                <a:spcPct val="100000"/>
              </a:lnSpc>
              <a:buClr>
                <a:srgbClr val="004A78"/>
              </a:buClr>
              <a:buFont typeface="Arial" panose="020B0604020202020204" pitchFamily="34" charset="0"/>
              <a:buChar char="•"/>
            </a:pPr>
            <a:endParaRPr lang="en-US" sz="2800" dirty="0">
              <a:solidFill>
                <a:schemeClr val="tx1"/>
              </a:solidFill>
              <a:latin typeface="Calibri" panose="020F0502020204030204" pitchFamily="34" charset="0"/>
              <a:ea typeface="Calibri" charset="0"/>
              <a:cs typeface="Calibri" panose="020F0502020204030204" pitchFamily="34" charset="0"/>
            </a:endParaRPr>
          </a:p>
          <a:p>
            <a:pPr marL="342900" indent="-342900">
              <a:lnSpc>
                <a:spcPct val="100000"/>
              </a:lnSpc>
              <a:buClr>
                <a:srgbClr val="004A78"/>
              </a:buClr>
              <a:buFont typeface="Arial" panose="020B0604020202020204" pitchFamily="34" charset="0"/>
              <a:buChar char="•"/>
            </a:pPr>
            <a:r>
              <a:rPr lang="en-US" sz="2800" dirty="0">
                <a:solidFill>
                  <a:schemeClr val="tx1"/>
                </a:solidFill>
                <a:latin typeface="Calibri" panose="020F0502020204030204" pitchFamily="34" charset="0"/>
                <a:ea typeface="Calibri" charset="0"/>
                <a:cs typeface="Calibri" panose="020F0502020204030204" pitchFamily="34" charset="0"/>
              </a:rPr>
              <a:t>A </a:t>
            </a:r>
            <a:r>
              <a:rPr lang="en-US" sz="2800" b="1" dirty="0">
                <a:solidFill>
                  <a:schemeClr val="tx1"/>
                </a:solidFill>
                <a:latin typeface="Calibri" panose="020F0502020204030204" pitchFamily="34" charset="0"/>
                <a:ea typeface="Calibri" charset="0"/>
                <a:cs typeface="Calibri" panose="020F0502020204030204" pitchFamily="34" charset="0"/>
              </a:rPr>
              <a:t>claim</a:t>
            </a:r>
            <a:r>
              <a:rPr lang="en-US" sz="2800" dirty="0">
                <a:solidFill>
                  <a:schemeClr val="tx1"/>
                </a:solidFill>
                <a:latin typeface="Calibri" panose="020F0502020204030204" pitchFamily="34" charset="0"/>
                <a:ea typeface="Calibri" charset="0"/>
                <a:cs typeface="Calibri" panose="020F0502020204030204" pitchFamily="34" charset="0"/>
              </a:rPr>
              <a:t> explains what went wrong and requests </a:t>
            </a:r>
            <a:r>
              <a:rPr lang="en-US" sz="2800" i="1" dirty="0">
                <a:solidFill>
                  <a:schemeClr val="tx1"/>
                </a:solidFill>
                <a:latin typeface="Calibri" panose="020F0502020204030204" pitchFamily="34" charset="0"/>
                <a:ea typeface="Calibri" charset="0"/>
                <a:cs typeface="Calibri" panose="020F0502020204030204" pitchFamily="34" charset="0"/>
              </a:rPr>
              <a:t>compensation</a:t>
            </a:r>
            <a:r>
              <a:rPr lang="en-US" sz="2800" dirty="0">
                <a:solidFill>
                  <a:schemeClr val="tx1"/>
                </a:solidFill>
                <a:latin typeface="Calibri" panose="020F0502020204030204" pitchFamily="34" charset="0"/>
                <a:ea typeface="Calibri" charset="0"/>
                <a:cs typeface="Calibri" panose="020F0502020204030204" pitchFamily="34" charset="0"/>
              </a:rPr>
              <a:t> from the offending party</a:t>
            </a:r>
          </a:p>
          <a:p>
            <a:pPr marL="342900" indent="-342900">
              <a:lnSpc>
                <a:spcPct val="100000"/>
              </a:lnSpc>
              <a:buClr>
                <a:srgbClr val="004A78"/>
              </a:buClr>
              <a:buFont typeface="Arial" panose="020B0604020202020204" pitchFamily="34" charset="0"/>
              <a:buChar char="•"/>
            </a:pPr>
            <a:endParaRPr lang="en-US" sz="2800" dirty="0">
              <a:solidFill>
                <a:schemeClr val="tx1"/>
              </a:solidFill>
              <a:latin typeface="Calibri" panose="020F0502020204030204" pitchFamily="34" charset="0"/>
              <a:ea typeface="Calibri" charset="0"/>
              <a:cs typeface="Calibri" panose="020F0502020204030204" pitchFamily="34" charset="0"/>
            </a:endParaRPr>
          </a:p>
          <a:p>
            <a:pPr marL="342900" indent="-342900">
              <a:lnSpc>
                <a:spcPct val="100000"/>
              </a:lnSpc>
              <a:buClr>
                <a:srgbClr val="004A78"/>
              </a:buClr>
              <a:buFont typeface="Arial" panose="020B0604020202020204" pitchFamily="34" charset="0"/>
              <a:buChar char="•"/>
            </a:pPr>
            <a:endParaRPr lang="en-US" sz="2800" dirty="0">
              <a:solidFill>
                <a:schemeClr val="tx1"/>
              </a:solidFill>
              <a:latin typeface="Calibri" panose="020F0502020204030204" pitchFamily="34" charset="0"/>
              <a:ea typeface="Calibri" charset="0"/>
              <a:cs typeface="Calibri" panose="020F0502020204030204" pitchFamily="34" charset="0"/>
            </a:endParaRPr>
          </a:p>
        </p:txBody>
      </p:sp>
      <p:sp>
        <p:nvSpPr>
          <p:cNvPr id="5" name="Slide Number Placeholder 4">
            <a:extLst>
              <a:ext uri="{FF2B5EF4-FFF2-40B4-BE49-F238E27FC236}">
                <a16:creationId xmlns:a16="http://schemas.microsoft.com/office/drawing/2014/main" id="{D8EA50B4-ED44-40DE-9383-A7F5503F3FC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1300" b="0" i="0" u="none" strike="noStrike" kern="0" cap="none" spc="0" normalizeH="0" baseline="0" noProof="0" smtClean="0">
                <a:ln>
                  <a:noFill/>
                </a:ln>
                <a:solidFill>
                  <a:srgbClr val="25A6E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US" sz="1300" b="0" i="0" u="none" strike="noStrike" kern="0" cap="none" spc="0" normalizeH="0" baseline="0" noProof="0" dirty="0">
              <a:ln>
                <a:noFill/>
              </a:ln>
              <a:solidFill>
                <a:srgbClr val="25A6E0"/>
              </a:solidFill>
              <a:effectLst/>
              <a:uLnTx/>
              <a:uFillTx/>
              <a:latin typeface="Inter-Regular"/>
              <a:ea typeface="Inter-Regular"/>
              <a:sym typeface="Inter-Regular"/>
            </a:endParaRPr>
          </a:p>
        </p:txBody>
      </p:sp>
    </p:spTree>
    <p:extLst>
      <p:ext uri="{BB962C8B-B14F-4D97-AF65-F5344CB8AC3E}">
        <p14:creationId xmlns:p14="http://schemas.microsoft.com/office/powerpoint/2010/main" val="334210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B579-7E89-42F1-9D23-5497A4331DF2}"/>
              </a:ext>
            </a:extLst>
          </p:cNvPr>
          <p:cNvSpPr>
            <a:spLocks noGrp="1"/>
          </p:cNvSpPr>
          <p:nvPr>
            <p:ph type="title"/>
          </p:nvPr>
        </p:nvSpPr>
        <p:spPr>
          <a:xfrm>
            <a:off x="1037875" y="339634"/>
            <a:ext cx="7068300" cy="892666"/>
          </a:xfrm>
        </p:spPr>
        <p:txBody>
          <a:bodyPr anchor="ctr"/>
          <a:lstStyle/>
          <a:p>
            <a:r>
              <a:rPr lang="en-US" dirty="0">
                <a:solidFill>
                  <a:srgbClr val="0070C0"/>
                </a:solidFill>
              </a:rPr>
              <a:t>Complaints and Claims</a:t>
            </a:r>
            <a:endParaRPr lang="en-US" sz="1800" dirty="0">
              <a:solidFill>
                <a:srgbClr val="0070C0"/>
              </a:solidFill>
            </a:endParaRPr>
          </a:p>
        </p:txBody>
      </p:sp>
      <p:sp>
        <p:nvSpPr>
          <p:cNvPr id="3" name="Content Placeholder 2">
            <a:extLst>
              <a:ext uri="{FF2B5EF4-FFF2-40B4-BE49-F238E27FC236}">
                <a16:creationId xmlns:a16="http://schemas.microsoft.com/office/drawing/2014/main" id="{C1874DCF-1610-43E2-ABF2-FDB8DF01164F}"/>
              </a:ext>
            </a:extLst>
          </p:cNvPr>
          <p:cNvSpPr>
            <a:spLocks noGrp="1"/>
          </p:cNvSpPr>
          <p:nvPr>
            <p:ph type="body" idx="1"/>
          </p:nvPr>
        </p:nvSpPr>
        <p:spPr>
          <a:xfrm>
            <a:off x="1037873" y="1353948"/>
            <a:ext cx="8001195" cy="3033900"/>
          </a:xfrm>
        </p:spPr>
        <p:txBody>
          <a:bodyPr/>
          <a:lstStyle/>
          <a:p>
            <a:pPr marL="342900" indent="-342900">
              <a:lnSpc>
                <a:spcPct val="100000"/>
              </a:lnSpc>
              <a:buClr>
                <a:srgbClr val="004A78"/>
              </a:buClr>
              <a:buFont typeface="Arial" panose="020B0604020202020204" pitchFamily="34" charset="0"/>
              <a:buChar char="•"/>
            </a:pPr>
            <a:r>
              <a:rPr lang="en-US" sz="2800" dirty="0">
                <a:solidFill>
                  <a:schemeClr val="tx1"/>
                </a:solidFill>
                <a:latin typeface="Calibri" panose="020F0502020204030204" pitchFamily="34" charset="0"/>
                <a:ea typeface="Calibri" charset="0"/>
                <a:cs typeface="Calibri" panose="020F0502020204030204" pitchFamily="34" charset="0"/>
              </a:rPr>
              <a:t>Follow the </a:t>
            </a:r>
            <a:r>
              <a:rPr lang="en-US" sz="2800" b="1" dirty="0">
                <a:solidFill>
                  <a:schemeClr val="tx1"/>
                </a:solidFill>
                <a:latin typeface="Calibri" panose="020F0502020204030204" pitchFamily="34" charset="0"/>
                <a:ea typeface="Calibri" charset="0"/>
                <a:cs typeface="Calibri" panose="020F0502020204030204" pitchFamily="34" charset="0"/>
              </a:rPr>
              <a:t>Direct Approach</a:t>
            </a:r>
            <a:br>
              <a:rPr lang="en-US" sz="2800" dirty="0">
                <a:solidFill>
                  <a:schemeClr val="tx1"/>
                </a:solidFill>
                <a:latin typeface="Calibri" panose="020F0502020204030204" pitchFamily="34" charset="0"/>
                <a:ea typeface="Calibri" charset="0"/>
                <a:cs typeface="Calibri" panose="020F0502020204030204" pitchFamily="34" charset="0"/>
              </a:rPr>
            </a:br>
            <a:endParaRPr lang="en-US" sz="2800" dirty="0">
              <a:solidFill>
                <a:schemeClr val="tx1"/>
              </a:solidFill>
              <a:latin typeface="Calibri" panose="020F0502020204030204" pitchFamily="34" charset="0"/>
              <a:ea typeface="Calibri" charset="0"/>
              <a:cs typeface="Calibri" panose="020F0502020204030204" pitchFamily="34" charset="0"/>
            </a:endParaRPr>
          </a:p>
          <a:p>
            <a:pPr marL="342900" indent="-342900">
              <a:lnSpc>
                <a:spcPct val="100000"/>
              </a:lnSpc>
              <a:buClr>
                <a:srgbClr val="004A78"/>
              </a:buClr>
              <a:buFont typeface="Arial" panose="020B0604020202020204" pitchFamily="34" charset="0"/>
              <a:buChar char="•"/>
            </a:pPr>
            <a:r>
              <a:rPr lang="en-US" sz="2800" dirty="0">
                <a:solidFill>
                  <a:schemeClr val="tx1"/>
                </a:solidFill>
                <a:latin typeface="Calibri" panose="020F0502020204030204" pitchFamily="34" charset="0"/>
                <a:ea typeface="Calibri" charset="0"/>
                <a:cs typeface="Calibri" panose="020F0502020204030204" pitchFamily="34" charset="0"/>
              </a:rPr>
              <a:t>Employ the three-part message organization </a:t>
            </a:r>
          </a:p>
          <a:p>
            <a:pPr lvl="1" indent="-457200">
              <a:lnSpc>
                <a:spcPct val="100000"/>
              </a:lnSpc>
              <a:buClr>
                <a:srgbClr val="004A78"/>
              </a:buClr>
              <a:buFont typeface="Wingdings" pitchFamily="2" charset="2"/>
              <a:buChar char="Ø"/>
            </a:pPr>
            <a:r>
              <a:rPr lang="en-US" sz="2800" dirty="0">
                <a:solidFill>
                  <a:schemeClr val="tx1"/>
                </a:solidFill>
                <a:latin typeface="Calibri" panose="020F0502020204030204" pitchFamily="34" charset="0"/>
                <a:ea typeface="Calibri" charset="0"/>
                <a:cs typeface="Calibri" panose="020F0502020204030204" pitchFamily="34" charset="0"/>
              </a:rPr>
              <a:t>Opening &gt;&gt;	</a:t>
            </a:r>
            <a:r>
              <a:rPr lang="en-US" sz="2800" b="1" dirty="0">
                <a:solidFill>
                  <a:schemeClr val="tx1"/>
                </a:solidFill>
                <a:latin typeface="Calibri" panose="020F0502020204030204" pitchFamily="34" charset="0"/>
                <a:ea typeface="Calibri" charset="0"/>
                <a:cs typeface="Calibri" panose="020F0502020204030204" pitchFamily="34" charset="0"/>
              </a:rPr>
              <a:t>Purpose </a:t>
            </a:r>
            <a:r>
              <a:rPr lang="en-US" sz="2800" dirty="0">
                <a:solidFill>
                  <a:schemeClr val="tx1"/>
                </a:solidFill>
                <a:latin typeface="Calibri" panose="020F0502020204030204" pitchFamily="34" charset="0"/>
                <a:ea typeface="Calibri" charset="0"/>
                <a:cs typeface="Calibri" panose="020F0502020204030204" pitchFamily="34" charset="0"/>
              </a:rPr>
              <a:t>– </a:t>
            </a:r>
            <a:r>
              <a:rPr lang="en-US" dirty="0">
                <a:solidFill>
                  <a:schemeClr val="tx1"/>
                </a:solidFill>
                <a:latin typeface="Calibri" panose="020F0502020204030204" pitchFamily="34" charset="0"/>
                <a:ea typeface="Calibri" charset="0"/>
                <a:cs typeface="Calibri" panose="020F0502020204030204" pitchFamily="34" charset="0"/>
              </a:rPr>
              <a:t>main action/request</a:t>
            </a:r>
            <a:endParaRPr lang="en-US" sz="2800" b="1" dirty="0">
              <a:solidFill>
                <a:schemeClr val="tx1"/>
              </a:solidFill>
              <a:latin typeface="Calibri" panose="020F0502020204030204" pitchFamily="34" charset="0"/>
              <a:ea typeface="Calibri" charset="0"/>
              <a:cs typeface="Calibri" panose="020F0502020204030204" pitchFamily="34" charset="0"/>
            </a:endParaRPr>
          </a:p>
          <a:p>
            <a:pPr lvl="1" indent="-457200">
              <a:lnSpc>
                <a:spcPct val="100000"/>
              </a:lnSpc>
              <a:buClr>
                <a:srgbClr val="004A78"/>
              </a:buClr>
              <a:buFont typeface="Wingdings" pitchFamily="2" charset="2"/>
              <a:buChar char="Ø"/>
            </a:pPr>
            <a:r>
              <a:rPr lang="en-US" sz="2800" dirty="0">
                <a:solidFill>
                  <a:schemeClr val="tx1"/>
                </a:solidFill>
                <a:latin typeface="Calibri" panose="020F0502020204030204" pitchFamily="34" charset="0"/>
                <a:ea typeface="Calibri" charset="0"/>
                <a:cs typeface="Calibri" panose="020F0502020204030204" pitchFamily="34" charset="0"/>
              </a:rPr>
              <a:t>Body &gt;&gt;	</a:t>
            </a:r>
            <a:r>
              <a:rPr lang="en-US" sz="2800" b="1" dirty="0">
                <a:solidFill>
                  <a:schemeClr val="tx1"/>
                </a:solidFill>
                <a:latin typeface="Calibri" panose="020F0502020204030204" pitchFamily="34" charset="0"/>
                <a:ea typeface="Calibri" charset="0"/>
                <a:cs typeface="Calibri" panose="020F0502020204030204" pitchFamily="34" charset="0"/>
              </a:rPr>
              <a:t>Details </a:t>
            </a:r>
            <a:r>
              <a:rPr lang="en-US" sz="2800" dirty="0">
                <a:solidFill>
                  <a:schemeClr val="tx1"/>
                </a:solidFill>
                <a:latin typeface="Calibri" panose="020F0502020204030204" pitchFamily="34" charset="0"/>
                <a:ea typeface="Calibri" charset="0"/>
                <a:cs typeface="Calibri" panose="020F0502020204030204" pitchFamily="34" charset="0"/>
              </a:rPr>
              <a:t>- </a:t>
            </a:r>
            <a:r>
              <a:rPr lang="en-US" dirty="0">
                <a:solidFill>
                  <a:schemeClr val="tx1"/>
                </a:solidFill>
                <a:latin typeface="Calibri" panose="020F0502020204030204" pitchFamily="34" charset="0"/>
                <a:ea typeface="Calibri" charset="0"/>
                <a:cs typeface="Calibri" panose="020F0502020204030204" pitchFamily="34" charset="0"/>
              </a:rPr>
              <a:t>events justifying the claim</a:t>
            </a:r>
            <a:endParaRPr lang="en-US" sz="2800" b="1" dirty="0">
              <a:solidFill>
                <a:schemeClr val="tx1"/>
              </a:solidFill>
              <a:latin typeface="Calibri" panose="020F0502020204030204" pitchFamily="34" charset="0"/>
              <a:ea typeface="Calibri" charset="0"/>
              <a:cs typeface="Calibri" panose="020F0502020204030204" pitchFamily="34" charset="0"/>
            </a:endParaRPr>
          </a:p>
          <a:p>
            <a:pPr lvl="1" indent="-457200">
              <a:lnSpc>
                <a:spcPct val="100000"/>
              </a:lnSpc>
              <a:buClr>
                <a:srgbClr val="004A78"/>
              </a:buClr>
              <a:buFont typeface="Wingdings" pitchFamily="2" charset="2"/>
              <a:buChar char="Ø"/>
            </a:pPr>
            <a:r>
              <a:rPr lang="en-US" sz="2800" dirty="0">
                <a:solidFill>
                  <a:schemeClr val="tx1"/>
                </a:solidFill>
                <a:latin typeface="Calibri" panose="020F0502020204030204" pitchFamily="34" charset="0"/>
                <a:ea typeface="Calibri" charset="0"/>
                <a:cs typeface="Calibri" panose="020F0502020204030204" pitchFamily="34" charset="0"/>
              </a:rPr>
              <a:t>Close &gt;&gt;	</a:t>
            </a:r>
            <a:r>
              <a:rPr lang="en-US" sz="2800" b="1" dirty="0">
                <a:solidFill>
                  <a:schemeClr val="tx1"/>
                </a:solidFill>
                <a:latin typeface="Calibri" panose="020F0502020204030204" pitchFamily="34" charset="0"/>
                <a:ea typeface="Calibri" charset="0"/>
                <a:cs typeface="Calibri" panose="020F0502020204030204" pitchFamily="34" charset="0"/>
              </a:rPr>
              <a:t>Action </a:t>
            </a:r>
            <a:r>
              <a:rPr lang="en-US" sz="2800" dirty="0">
                <a:solidFill>
                  <a:schemeClr val="tx1"/>
                </a:solidFill>
                <a:latin typeface="Calibri" panose="020F0502020204030204" pitchFamily="34" charset="0"/>
                <a:ea typeface="Calibri" charset="0"/>
                <a:cs typeface="Calibri" panose="020F0502020204030204" pitchFamily="34" charset="0"/>
              </a:rPr>
              <a:t>- </a:t>
            </a:r>
            <a:r>
              <a:rPr lang="en-US" dirty="0">
                <a:solidFill>
                  <a:schemeClr val="tx1"/>
                </a:solidFill>
                <a:latin typeface="Calibri" panose="020F0502020204030204" pitchFamily="34" charset="0"/>
                <a:ea typeface="Calibri" charset="0"/>
                <a:cs typeface="Calibri" panose="020F0502020204030204" pitchFamily="34" charset="0"/>
              </a:rPr>
              <a:t>deadline/submission details</a:t>
            </a:r>
            <a:endParaRPr lang="en-US" sz="2800" dirty="0">
              <a:solidFill>
                <a:schemeClr val="tx1"/>
              </a:solidFill>
              <a:latin typeface="Calibri" panose="020F0502020204030204" pitchFamily="34" charset="0"/>
              <a:ea typeface="Calibri" charset="0"/>
              <a:cs typeface="Calibri" panose="020F0502020204030204" pitchFamily="34" charset="0"/>
            </a:endParaRPr>
          </a:p>
          <a:p>
            <a:pPr marL="342900" indent="-342900">
              <a:lnSpc>
                <a:spcPct val="100000"/>
              </a:lnSpc>
              <a:buClr>
                <a:srgbClr val="004A78"/>
              </a:buClr>
              <a:buFont typeface="Arial" panose="020B0604020202020204" pitchFamily="34" charset="0"/>
              <a:buChar char="•"/>
            </a:pPr>
            <a:endParaRPr lang="en-US" sz="2800" dirty="0">
              <a:solidFill>
                <a:schemeClr val="tx1"/>
              </a:solidFill>
              <a:latin typeface="Calibri" panose="020F0502020204030204" pitchFamily="34" charset="0"/>
              <a:ea typeface="Calibri" charset="0"/>
              <a:cs typeface="Calibri" panose="020F0502020204030204" pitchFamily="34" charset="0"/>
            </a:endParaRPr>
          </a:p>
          <a:p>
            <a:pPr marL="342900" indent="-342900">
              <a:lnSpc>
                <a:spcPct val="100000"/>
              </a:lnSpc>
              <a:buClr>
                <a:srgbClr val="004A78"/>
              </a:buClr>
              <a:buFont typeface="Arial" panose="020B0604020202020204" pitchFamily="34" charset="0"/>
              <a:buChar char="•"/>
            </a:pPr>
            <a:endParaRPr lang="en-US" sz="2800" dirty="0">
              <a:solidFill>
                <a:schemeClr val="tx1"/>
              </a:solidFill>
              <a:latin typeface="Calibri" panose="020F0502020204030204" pitchFamily="34" charset="0"/>
              <a:ea typeface="Calibri" charset="0"/>
              <a:cs typeface="Calibri" panose="020F0502020204030204" pitchFamily="34" charset="0"/>
            </a:endParaRPr>
          </a:p>
        </p:txBody>
      </p:sp>
      <p:sp>
        <p:nvSpPr>
          <p:cNvPr id="5" name="Slide Number Placeholder 4">
            <a:extLst>
              <a:ext uri="{FF2B5EF4-FFF2-40B4-BE49-F238E27FC236}">
                <a16:creationId xmlns:a16="http://schemas.microsoft.com/office/drawing/2014/main" id="{D8EA50B4-ED44-40DE-9383-A7F5503F3FC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1300" b="0" i="0" u="none" strike="noStrike" kern="0" cap="none" spc="0" normalizeH="0" baseline="0" noProof="0" smtClean="0">
                <a:ln>
                  <a:noFill/>
                </a:ln>
                <a:solidFill>
                  <a:srgbClr val="25A6E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US" sz="1300" b="0" i="0" u="none" strike="noStrike" kern="0" cap="none" spc="0" normalizeH="0" baseline="0" noProof="0" dirty="0">
              <a:ln>
                <a:noFill/>
              </a:ln>
              <a:solidFill>
                <a:srgbClr val="25A6E0"/>
              </a:solidFill>
              <a:effectLst/>
              <a:uLnTx/>
              <a:uFillTx/>
              <a:latin typeface="Inter-Regular"/>
              <a:ea typeface="Inter-Regular"/>
              <a:sym typeface="Inter-Regular"/>
            </a:endParaRPr>
          </a:p>
        </p:txBody>
      </p:sp>
    </p:spTree>
    <p:extLst>
      <p:ext uri="{BB962C8B-B14F-4D97-AF65-F5344CB8AC3E}">
        <p14:creationId xmlns:p14="http://schemas.microsoft.com/office/powerpoint/2010/main" val="270093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B579-7E89-42F1-9D23-5497A4331DF2}"/>
              </a:ext>
            </a:extLst>
          </p:cNvPr>
          <p:cNvSpPr>
            <a:spLocks noGrp="1"/>
          </p:cNvSpPr>
          <p:nvPr>
            <p:ph type="title"/>
          </p:nvPr>
        </p:nvSpPr>
        <p:spPr>
          <a:xfrm>
            <a:off x="287189" y="176915"/>
            <a:ext cx="8315345" cy="977328"/>
          </a:xfrm>
        </p:spPr>
        <p:txBody>
          <a:bodyPr anchor="ctr"/>
          <a:lstStyle/>
          <a:p>
            <a:r>
              <a:rPr lang="en-US" sz="2800" b="1" dirty="0">
                <a:solidFill>
                  <a:srgbClr val="0070C0"/>
                </a:solidFill>
                <a:latin typeface="Source Sans Pro" panose="020B0503030403020204" pitchFamily="34" charset="0"/>
                <a:ea typeface="Source Sans Pro" panose="020B0503030403020204" pitchFamily="34" charset="0"/>
              </a:rPr>
              <a:t>Claim</a:t>
            </a:r>
            <a:r>
              <a:rPr lang="en-US" sz="2800" dirty="0">
                <a:solidFill>
                  <a:srgbClr val="0070C0"/>
                </a:solidFill>
                <a:latin typeface="Source Sans Pro" panose="020B0503030403020204" pitchFamily="34" charset="0"/>
                <a:ea typeface="Source Sans Pro" panose="020B0503030403020204" pitchFamily="34" charset="0"/>
              </a:rPr>
              <a:t> - </a:t>
            </a:r>
            <a:r>
              <a:rPr lang="en-CA" sz="2800" dirty="0">
                <a:solidFill>
                  <a:srgbClr val="BA0076"/>
                </a:solidFill>
                <a:latin typeface="Source Sans Pro" panose="020B0503030403020204" pitchFamily="34" charset="0"/>
                <a:ea typeface="Source Sans Pro" panose="020B0503030403020204" pitchFamily="34" charset="0"/>
              </a:rPr>
              <a:t>Analyse</a:t>
            </a:r>
            <a:r>
              <a:rPr lang="en-US" sz="2800" dirty="0">
                <a:solidFill>
                  <a:srgbClr val="BA0076"/>
                </a:solidFill>
                <a:latin typeface="Source Sans Pro" panose="020B0503030403020204" pitchFamily="34" charset="0"/>
                <a:ea typeface="Source Sans Pro" panose="020B0503030403020204" pitchFamily="34" charset="0"/>
              </a:rPr>
              <a:t> this email</a:t>
            </a:r>
            <a:endParaRPr lang="en-US" sz="1600" dirty="0">
              <a:solidFill>
                <a:srgbClr val="BA0076"/>
              </a:solidFill>
              <a:latin typeface="Source Sans Pro" panose="020B0503030403020204" pitchFamily="34" charset="0"/>
              <a:ea typeface="Source Sans Pro" panose="020B0503030403020204" pitchFamily="34" charset="0"/>
            </a:endParaRPr>
          </a:p>
        </p:txBody>
      </p:sp>
      <p:sp>
        <p:nvSpPr>
          <p:cNvPr id="5" name="Slide Number Placeholder 4">
            <a:extLst>
              <a:ext uri="{FF2B5EF4-FFF2-40B4-BE49-F238E27FC236}">
                <a16:creationId xmlns:a16="http://schemas.microsoft.com/office/drawing/2014/main" id="{D8EA50B4-ED44-40DE-9383-A7F5503F3FC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1300" b="0" i="0" u="none" strike="noStrike" kern="0" cap="none" spc="0" normalizeH="0" baseline="0" noProof="0" smtClean="0">
                <a:ln>
                  <a:noFill/>
                </a:ln>
                <a:solidFill>
                  <a:srgbClr val="25A6E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en-US" sz="1300" b="0" i="0" u="none" strike="noStrike" kern="0" cap="none" spc="0" normalizeH="0" baseline="0" noProof="0" dirty="0">
              <a:ln>
                <a:noFill/>
              </a:ln>
              <a:solidFill>
                <a:srgbClr val="25A6E0"/>
              </a:solidFill>
              <a:effectLst/>
              <a:uLnTx/>
              <a:uFillTx/>
              <a:latin typeface="Inter-Regular"/>
              <a:ea typeface="Inter-Regular"/>
              <a:sym typeface="Inter-Regular"/>
            </a:endParaRPr>
          </a:p>
        </p:txBody>
      </p:sp>
      <p:pic>
        <p:nvPicPr>
          <p:cNvPr id="3" name="Picture 2">
            <a:extLst>
              <a:ext uri="{FF2B5EF4-FFF2-40B4-BE49-F238E27FC236}">
                <a16:creationId xmlns:a16="http://schemas.microsoft.com/office/drawing/2014/main" id="{4AEFF250-711C-9644-ADE8-FF652D53C44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6036"/>
          <a:stretch/>
        </p:blipFill>
        <p:spPr>
          <a:xfrm>
            <a:off x="311010" y="1154242"/>
            <a:ext cx="7738707" cy="3672591"/>
          </a:xfrm>
          <a:prstGeom prst="rect">
            <a:avLst/>
          </a:prstGeom>
        </p:spPr>
      </p:pic>
    </p:spTree>
    <p:extLst>
      <p:ext uri="{BB962C8B-B14F-4D97-AF65-F5344CB8AC3E}">
        <p14:creationId xmlns:p14="http://schemas.microsoft.com/office/powerpoint/2010/main" val="851728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B579-7E89-42F1-9D23-5497A4331DF2}"/>
              </a:ext>
            </a:extLst>
          </p:cNvPr>
          <p:cNvSpPr>
            <a:spLocks noGrp="1"/>
          </p:cNvSpPr>
          <p:nvPr>
            <p:ph type="title"/>
          </p:nvPr>
        </p:nvSpPr>
        <p:spPr>
          <a:xfrm>
            <a:off x="287189" y="176915"/>
            <a:ext cx="8315345" cy="977328"/>
          </a:xfrm>
        </p:spPr>
        <p:txBody>
          <a:bodyPr anchor="ctr"/>
          <a:lstStyle/>
          <a:p>
            <a:r>
              <a:rPr lang="en-US" sz="2800" b="1" dirty="0">
                <a:solidFill>
                  <a:srgbClr val="0070C0"/>
                </a:solidFill>
                <a:latin typeface="Source Sans Pro" panose="020B0503030403020204" pitchFamily="34" charset="0"/>
                <a:ea typeface="Source Sans Pro" panose="020B0503030403020204" pitchFamily="34" charset="0"/>
              </a:rPr>
              <a:t>Claim</a:t>
            </a:r>
            <a:r>
              <a:rPr lang="en-US" sz="2800" dirty="0">
                <a:solidFill>
                  <a:srgbClr val="0070C0"/>
                </a:solidFill>
                <a:latin typeface="Source Sans Pro" panose="020B0503030403020204" pitchFamily="34" charset="0"/>
                <a:ea typeface="Source Sans Pro" panose="020B0503030403020204" pitchFamily="34" charset="0"/>
              </a:rPr>
              <a:t> - </a:t>
            </a:r>
            <a:r>
              <a:rPr lang="en-CA" sz="2800" dirty="0">
                <a:solidFill>
                  <a:srgbClr val="BA0076"/>
                </a:solidFill>
                <a:latin typeface="Source Sans Pro" panose="020B0503030403020204" pitchFamily="34" charset="0"/>
                <a:ea typeface="Source Sans Pro" panose="020B0503030403020204" pitchFamily="34" charset="0"/>
              </a:rPr>
              <a:t>Analyse</a:t>
            </a:r>
            <a:r>
              <a:rPr lang="en-US" sz="2800" dirty="0">
                <a:solidFill>
                  <a:srgbClr val="BA0076"/>
                </a:solidFill>
                <a:latin typeface="Source Sans Pro" panose="020B0503030403020204" pitchFamily="34" charset="0"/>
                <a:ea typeface="Source Sans Pro" panose="020B0503030403020204" pitchFamily="34" charset="0"/>
              </a:rPr>
              <a:t> this email</a:t>
            </a:r>
            <a:endParaRPr lang="en-US" sz="1600" dirty="0">
              <a:solidFill>
                <a:srgbClr val="BA0076"/>
              </a:solidFill>
              <a:latin typeface="Source Sans Pro" panose="020B0503030403020204" pitchFamily="34" charset="0"/>
              <a:ea typeface="Source Sans Pro" panose="020B0503030403020204" pitchFamily="34" charset="0"/>
            </a:endParaRPr>
          </a:p>
        </p:txBody>
      </p:sp>
      <p:sp>
        <p:nvSpPr>
          <p:cNvPr id="5" name="Slide Number Placeholder 4">
            <a:extLst>
              <a:ext uri="{FF2B5EF4-FFF2-40B4-BE49-F238E27FC236}">
                <a16:creationId xmlns:a16="http://schemas.microsoft.com/office/drawing/2014/main" id="{D8EA50B4-ED44-40DE-9383-A7F5503F3FC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1300" b="0" i="0" u="none" strike="noStrike" kern="0" cap="none" spc="0" normalizeH="0" baseline="0" noProof="0" smtClean="0">
                <a:ln>
                  <a:noFill/>
                </a:ln>
                <a:solidFill>
                  <a:srgbClr val="25A6E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lang="en-US" sz="1300" b="0" i="0" u="none" strike="noStrike" kern="0" cap="none" spc="0" normalizeH="0" baseline="0" noProof="0" dirty="0">
              <a:ln>
                <a:noFill/>
              </a:ln>
              <a:solidFill>
                <a:srgbClr val="25A6E0"/>
              </a:solidFill>
              <a:effectLst/>
              <a:uLnTx/>
              <a:uFillTx/>
              <a:latin typeface="Inter-Regular"/>
              <a:ea typeface="Inter-Regular"/>
              <a:sym typeface="Inter-Regular"/>
            </a:endParaRPr>
          </a:p>
        </p:txBody>
      </p:sp>
      <p:pic>
        <p:nvPicPr>
          <p:cNvPr id="3" name="Picture 2">
            <a:extLst>
              <a:ext uri="{FF2B5EF4-FFF2-40B4-BE49-F238E27FC236}">
                <a16:creationId xmlns:a16="http://schemas.microsoft.com/office/drawing/2014/main" id="{4AEFF250-711C-9644-ADE8-FF652D53C44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11010" y="1154243"/>
            <a:ext cx="6194721" cy="2803160"/>
          </a:xfrm>
          <a:prstGeom prst="rect">
            <a:avLst/>
          </a:prstGeom>
        </p:spPr>
      </p:pic>
      <p:pic>
        <p:nvPicPr>
          <p:cNvPr id="6" name="Picture 5">
            <a:extLst>
              <a:ext uri="{FF2B5EF4-FFF2-40B4-BE49-F238E27FC236}">
                <a16:creationId xmlns:a16="http://schemas.microsoft.com/office/drawing/2014/main" id="{69E85158-9A76-4E4F-AFA8-E575259242F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90743" y="1156743"/>
            <a:ext cx="2085811" cy="2803160"/>
          </a:xfrm>
          <a:prstGeom prst="rect">
            <a:avLst/>
          </a:prstGeom>
        </p:spPr>
      </p:pic>
    </p:spTree>
    <p:extLst>
      <p:ext uri="{BB962C8B-B14F-4D97-AF65-F5344CB8AC3E}">
        <p14:creationId xmlns:p14="http://schemas.microsoft.com/office/powerpoint/2010/main" val="3645131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4AB41-B375-4FDF-B5A8-38075091D66C}"/>
              </a:ext>
            </a:extLst>
          </p:cNvPr>
          <p:cNvSpPr>
            <a:spLocks noGrp="1"/>
          </p:cNvSpPr>
          <p:nvPr>
            <p:ph type="title"/>
          </p:nvPr>
        </p:nvSpPr>
        <p:spPr>
          <a:xfrm>
            <a:off x="557213" y="463933"/>
            <a:ext cx="7068300" cy="396300"/>
          </a:xfrm>
        </p:spPr>
        <p:txBody>
          <a:bodyPr/>
          <a:lstStyle/>
          <a:p>
            <a:r>
              <a:rPr lang="en-US" dirty="0">
                <a:solidFill>
                  <a:srgbClr val="0070C0"/>
                </a:solidFill>
              </a:rPr>
              <a:t>Complaints and Claims</a:t>
            </a:r>
            <a:endParaRPr lang="en-US" sz="1800" dirty="0"/>
          </a:p>
        </p:txBody>
      </p:sp>
      <p:sp>
        <p:nvSpPr>
          <p:cNvPr id="3" name="Content Placeholder 2">
            <a:extLst>
              <a:ext uri="{FF2B5EF4-FFF2-40B4-BE49-F238E27FC236}">
                <a16:creationId xmlns:a16="http://schemas.microsoft.com/office/drawing/2014/main" id="{071E4AEE-BDA1-4673-9E19-E77916AB2829}"/>
              </a:ext>
            </a:extLst>
          </p:cNvPr>
          <p:cNvSpPr>
            <a:spLocks noGrp="1"/>
          </p:cNvSpPr>
          <p:nvPr>
            <p:ph sz="quarter" idx="16"/>
          </p:nvPr>
        </p:nvSpPr>
        <p:spPr>
          <a:xfrm>
            <a:off x="557213" y="1335878"/>
            <a:ext cx="5555488" cy="2829605"/>
          </a:xfrm>
        </p:spPr>
        <p:txBody>
          <a:bodyPr anchor="ctr"/>
          <a:lstStyle/>
          <a:p>
            <a:pPr marL="76200" indent="0">
              <a:buNone/>
            </a:pPr>
            <a:r>
              <a:rPr lang="en-US" sz="2800" b="1" dirty="0">
                <a:latin typeface="Arial" panose="020B0604020202020204" pitchFamily="34" charset="0"/>
                <a:ea typeface="Calibri" charset="0"/>
                <a:cs typeface="Arial" panose="020B0604020202020204" pitchFamily="34" charset="0"/>
              </a:rPr>
              <a:t>Opening</a:t>
            </a:r>
          </a:p>
          <a:p>
            <a:pPr marL="219456" indent="-219456">
              <a:buClr>
                <a:srgbClr val="004A78"/>
              </a:buClr>
              <a:buFont typeface="Arial" panose="020B0604020202020204" pitchFamily="34" charset="0"/>
              <a:buChar char="•"/>
            </a:pPr>
            <a:r>
              <a:rPr lang="en-US" sz="2200" dirty="0">
                <a:latin typeface="Arial" panose="020B0604020202020204" pitchFamily="34" charset="0"/>
                <a:ea typeface="Calibri" charset="0"/>
                <a:cs typeface="Arial" panose="020B0604020202020204" pitchFamily="34" charset="0"/>
              </a:rPr>
              <a:t>Explain immediately what you want done.</a:t>
            </a:r>
          </a:p>
          <a:p>
            <a:pPr marL="219456" indent="-219456">
              <a:buClr>
                <a:srgbClr val="004A78"/>
              </a:buClr>
              <a:buFont typeface="Arial" panose="020B0604020202020204" pitchFamily="34" charset="0"/>
              <a:buChar char="•"/>
            </a:pPr>
            <a:r>
              <a:rPr lang="en-US" sz="2200" dirty="0">
                <a:latin typeface="Arial" panose="020B0604020202020204" pitchFamily="34" charset="0"/>
                <a:ea typeface="Calibri" charset="0"/>
                <a:cs typeface="Arial" panose="020B0604020202020204" pitchFamily="34" charset="0"/>
              </a:rPr>
              <a:t>State the remedy briefly when it is obvious (</a:t>
            </a:r>
            <a:r>
              <a:rPr lang="en-US" sz="2200" i="1" dirty="0">
                <a:latin typeface="Arial" panose="020B0604020202020204" pitchFamily="34" charset="0"/>
                <a:ea typeface="Calibri" charset="0"/>
                <a:cs typeface="Arial" panose="020B0604020202020204" pitchFamily="34" charset="0"/>
              </a:rPr>
              <a:t>Please credit my Visa account</a:t>
            </a:r>
            <a:r>
              <a:rPr lang="en-US" sz="2200" dirty="0">
                <a:latin typeface="Arial" panose="020B0604020202020204" pitchFamily="34" charset="0"/>
                <a:ea typeface="Calibri" charset="0"/>
                <a:cs typeface="Arial" panose="020B0604020202020204" pitchFamily="34" charset="0"/>
              </a:rPr>
              <a:t>).</a:t>
            </a:r>
          </a:p>
          <a:p>
            <a:pPr marL="219456" indent="-219456">
              <a:buClr>
                <a:srgbClr val="004A78"/>
              </a:buClr>
              <a:buFont typeface="Arial" panose="020B0604020202020204" pitchFamily="34" charset="0"/>
              <a:buChar char="•"/>
            </a:pPr>
            <a:r>
              <a:rPr lang="en-US" sz="2200" dirty="0">
                <a:latin typeface="Arial" panose="020B0604020202020204" pitchFamily="34" charset="0"/>
                <a:ea typeface="Calibri" charset="0"/>
                <a:cs typeface="Arial" panose="020B0604020202020204" pitchFamily="34" charset="0"/>
              </a:rPr>
              <a:t>Explain your goal when the remedy is not obvious.</a:t>
            </a:r>
          </a:p>
        </p:txBody>
      </p:sp>
      <p:sp>
        <p:nvSpPr>
          <p:cNvPr id="5" name="Slide Number Placeholder 4">
            <a:extLst>
              <a:ext uri="{FF2B5EF4-FFF2-40B4-BE49-F238E27FC236}">
                <a16:creationId xmlns:a16="http://schemas.microsoft.com/office/drawing/2014/main" id="{D18F09EB-0A34-47D6-94EA-61879D8CCFBF}"/>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900" b="0" i="0" u="none" strike="noStrike" kern="0" cap="none" spc="0" normalizeH="0" baseline="0" noProof="0" smtClean="0">
                <a:ln>
                  <a:noFill/>
                </a:ln>
                <a:solidFill>
                  <a:srgbClr val="00000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n-US" sz="900" b="0" i="0" u="none" strike="noStrike" kern="0" cap="none" spc="0" normalizeH="0" baseline="0" noProof="0" dirty="0">
              <a:ln>
                <a:noFill/>
              </a:ln>
              <a:solidFill>
                <a:srgbClr val="000000"/>
              </a:solidFill>
              <a:effectLst/>
              <a:uLnTx/>
              <a:uFillTx/>
              <a:latin typeface="Inter-Regular"/>
              <a:ea typeface="Inter-Regular"/>
              <a:sym typeface="Inter-Regular"/>
            </a:endParaRPr>
          </a:p>
        </p:txBody>
      </p:sp>
      <p:pic>
        <p:nvPicPr>
          <p:cNvPr id="9" name="Picture 8">
            <a:extLst>
              <a:ext uri="{FF2B5EF4-FFF2-40B4-BE49-F238E27FC236}">
                <a16:creationId xmlns:a16="http://schemas.microsoft.com/office/drawing/2014/main" id="{572B7318-7CC1-814D-AD48-AABB435E54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43417" y="1565145"/>
            <a:ext cx="2371072" cy="2371072"/>
          </a:xfrm>
          <a:prstGeom prst="rect">
            <a:avLst/>
          </a:prstGeom>
        </p:spPr>
      </p:pic>
      <p:sp>
        <p:nvSpPr>
          <p:cNvPr id="4" name="Rectangle 3">
            <a:extLst>
              <a:ext uri="{FF2B5EF4-FFF2-40B4-BE49-F238E27FC236}">
                <a16:creationId xmlns:a16="http://schemas.microsoft.com/office/drawing/2014/main" id="{D6239884-00E0-B34E-9C34-96C39E523A77}"/>
              </a:ext>
            </a:extLst>
          </p:cNvPr>
          <p:cNvSpPr/>
          <p:nvPr/>
        </p:nvSpPr>
        <p:spPr>
          <a:xfrm>
            <a:off x="6112701" y="4057786"/>
            <a:ext cx="250178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FFFFFF">
                    <a:lumMod val="50000"/>
                  </a:srgbClr>
                </a:solidFill>
                <a:effectLst/>
                <a:uLnTx/>
                <a:uFillTx/>
                <a:latin typeface="Arial"/>
                <a:cs typeface="Arial"/>
                <a:sym typeface="Arial"/>
              </a:rPr>
              <a:t>Source: https://www.vectorstock.com/royalty-free-vector/employee</a:t>
            </a:r>
          </a:p>
        </p:txBody>
      </p:sp>
    </p:spTree>
    <p:extLst>
      <p:ext uri="{BB962C8B-B14F-4D97-AF65-F5344CB8AC3E}">
        <p14:creationId xmlns:p14="http://schemas.microsoft.com/office/powerpoint/2010/main" val="207883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4AB41-B375-4FDF-B5A8-38075091D66C}"/>
              </a:ext>
            </a:extLst>
          </p:cNvPr>
          <p:cNvSpPr>
            <a:spLocks noGrp="1"/>
          </p:cNvSpPr>
          <p:nvPr>
            <p:ph type="title"/>
          </p:nvPr>
        </p:nvSpPr>
        <p:spPr>
          <a:xfrm>
            <a:off x="557213" y="463933"/>
            <a:ext cx="7068300" cy="396300"/>
          </a:xfrm>
        </p:spPr>
        <p:txBody>
          <a:bodyPr/>
          <a:lstStyle/>
          <a:p>
            <a:r>
              <a:rPr lang="en-US" dirty="0">
                <a:solidFill>
                  <a:srgbClr val="0070C0"/>
                </a:solidFill>
              </a:rPr>
              <a:t>Complaints and Claims</a:t>
            </a:r>
            <a:endParaRPr lang="en-US" sz="1800" dirty="0"/>
          </a:p>
        </p:txBody>
      </p:sp>
      <p:sp>
        <p:nvSpPr>
          <p:cNvPr id="3" name="Content Placeholder 2">
            <a:extLst>
              <a:ext uri="{FF2B5EF4-FFF2-40B4-BE49-F238E27FC236}">
                <a16:creationId xmlns:a16="http://schemas.microsoft.com/office/drawing/2014/main" id="{071E4AEE-BDA1-4673-9E19-E77916AB2829}"/>
              </a:ext>
            </a:extLst>
          </p:cNvPr>
          <p:cNvSpPr>
            <a:spLocks noGrp="1"/>
          </p:cNvSpPr>
          <p:nvPr>
            <p:ph sz="quarter" idx="16"/>
          </p:nvPr>
        </p:nvSpPr>
        <p:spPr>
          <a:xfrm>
            <a:off x="557213" y="1922646"/>
            <a:ext cx="5686204" cy="2440291"/>
          </a:xfrm>
        </p:spPr>
        <p:txBody>
          <a:bodyPr anchor="ctr"/>
          <a:lstStyle/>
          <a:p>
            <a:pPr marL="76200" indent="0">
              <a:buNone/>
            </a:pPr>
            <a:r>
              <a:rPr lang="en-US" sz="2800" b="1" dirty="0">
                <a:latin typeface="Arial" panose="020B0604020202020204" pitchFamily="34" charset="0"/>
                <a:ea typeface="Calibri" charset="0"/>
                <a:cs typeface="Arial" panose="020B0604020202020204" pitchFamily="34" charset="0"/>
              </a:rPr>
              <a:t>Body</a:t>
            </a:r>
          </a:p>
          <a:p>
            <a:pPr marL="219456" indent="-219456">
              <a:buClr>
                <a:srgbClr val="004A78"/>
              </a:buClr>
              <a:buFont typeface="Arial" panose="020B0604020202020204" pitchFamily="34" charset="0"/>
              <a:buChar char="•"/>
            </a:pPr>
            <a:r>
              <a:rPr lang="en-US" sz="2200" dirty="0">
                <a:latin typeface="Arial" panose="020B0604020202020204" pitchFamily="34" charset="0"/>
                <a:ea typeface="Calibri" charset="0"/>
                <a:cs typeface="Arial" panose="020B0604020202020204" pitchFamily="34" charset="0"/>
              </a:rPr>
              <a:t>Explain the problem and justify your request.</a:t>
            </a:r>
          </a:p>
          <a:p>
            <a:pPr marL="219456" indent="-219456">
              <a:buClr>
                <a:srgbClr val="004A78"/>
              </a:buClr>
              <a:buFont typeface="Arial" panose="020B0604020202020204" pitchFamily="34" charset="0"/>
              <a:buChar char="•"/>
            </a:pPr>
            <a:r>
              <a:rPr lang="en-US" sz="2200" dirty="0">
                <a:latin typeface="Arial" panose="020B0604020202020204" pitchFamily="34" charset="0"/>
                <a:ea typeface="Calibri" charset="0"/>
                <a:cs typeface="Arial" panose="020B0604020202020204" pitchFamily="34" charset="0"/>
              </a:rPr>
              <a:t>Provide details objectively and concisely.</a:t>
            </a:r>
          </a:p>
          <a:p>
            <a:pPr marL="219456" indent="-219456">
              <a:buClr>
                <a:srgbClr val="004A78"/>
              </a:buClr>
              <a:buFont typeface="Arial" panose="020B0604020202020204" pitchFamily="34" charset="0"/>
              <a:buChar char="•"/>
            </a:pPr>
            <a:r>
              <a:rPr lang="en-US" sz="2200" dirty="0">
                <a:latin typeface="Arial" panose="020B0604020202020204" pitchFamily="34" charset="0"/>
                <a:ea typeface="Calibri" charset="0"/>
                <a:cs typeface="Arial" panose="020B0604020202020204" pitchFamily="34" charset="0"/>
              </a:rPr>
              <a:t>Be organized and coherent. Don’t ramble. Avoid becoming angry or trying to fix blame.</a:t>
            </a:r>
          </a:p>
          <a:p>
            <a:pPr marL="219456" indent="-219456">
              <a:buClr>
                <a:srgbClr val="004A78"/>
              </a:buClr>
              <a:buFont typeface="Arial" panose="020B0604020202020204" pitchFamily="34" charset="0"/>
              <a:buChar char="•"/>
            </a:pPr>
            <a:endParaRPr lang="en-US" sz="2200" dirty="0">
              <a:latin typeface="Arial" panose="020B0604020202020204" pitchFamily="34" charset="0"/>
              <a:ea typeface="Calibri" charset="0"/>
              <a:cs typeface="Arial" panose="020B0604020202020204" pitchFamily="34" charset="0"/>
            </a:endParaRPr>
          </a:p>
        </p:txBody>
      </p:sp>
      <p:sp>
        <p:nvSpPr>
          <p:cNvPr id="5" name="Slide Number Placeholder 4">
            <a:extLst>
              <a:ext uri="{FF2B5EF4-FFF2-40B4-BE49-F238E27FC236}">
                <a16:creationId xmlns:a16="http://schemas.microsoft.com/office/drawing/2014/main" id="{D18F09EB-0A34-47D6-94EA-61879D8CCFBF}"/>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900" b="0" i="0" u="none" strike="noStrike" kern="0" cap="none" spc="0" normalizeH="0" baseline="0" noProof="0" smtClean="0">
                <a:ln>
                  <a:noFill/>
                </a:ln>
                <a:solidFill>
                  <a:srgbClr val="00000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US" sz="900" b="0" i="0" u="none" strike="noStrike" kern="0" cap="none" spc="0" normalizeH="0" baseline="0" noProof="0" dirty="0">
              <a:ln>
                <a:noFill/>
              </a:ln>
              <a:solidFill>
                <a:srgbClr val="000000"/>
              </a:solidFill>
              <a:effectLst/>
              <a:uLnTx/>
              <a:uFillTx/>
              <a:latin typeface="Inter-Regular"/>
              <a:ea typeface="Inter-Regular"/>
              <a:sym typeface="Inter-Regular"/>
            </a:endParaRPr>
          </a:p>
        </p:txBody>
      </p:sp>
      <p:pic>
        <p:nvPicPr>
          <p:cNvPr id="6" name="Picture 5">
            <a:extLst>
              <a:ext uri="{FF2B5EF4-FFF2-40B4-BE49-F238E27FC236}">
                <a16:creationId xmlns:a16="http://schemas.microsoft.com/office/drawing/2014/main" id="{0722522C-8F0F-6E48-9E47-F3C4C2EE2A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43417" y="1565145"/>
            <a:ext cx="2371072" cy="2371072"/>
          </a:xfrm>
          <a:prstGeom prst="rect">
            <a:avLst/>
          </a:prstGeom>
        </p:spPr>
      </p:pic>
      <p:sp>
        <p:nvSpPr>
          <p:cNvPr id="7" name="Rectangle 6">
            <a:extLst>
              <a:ext uri="{FF2B5EF4-FFF2-40B4-BE49-F238E27FC236}">
                <a16:creationId xmlns:a16="http://schemas.microsoft.com/office/drawing/2014/main" id="{92C9C5F9-0221-F744-BF26-23F82535560F}"/>
              </a:ext>
            </a:extLst>
          </p:cNvPr>
          <p:cNvSpPr/>
          <p:nvPr/>
        </p:nvSpPr>
        <p:spPr>
          <a:xfrm>
            <a:off x="6112701" y="4057786"/>
            <a:ext cx="250178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FFFFFF">
                    <a:lumMod val="50000"/>
                  </a:srgbClr>
                </a:solidFill>
                <a:effectLst/>
                <a:uLnTx/>
                <a:uFillTx/>
                <a:latin typeface="Arial"/>
                <a:cs typeface="Arial"/>
                <a:sym typeface="Arial"/>
              </a:rPr>
              <a:t>Source: https://www.vectorstock.com/royalty-free-vector/employee</a:t>
            </a:r>
          </a:p>
        </p:txBody>
      </p:sp>
    </p:spTree>
    <p:extLst>
      <p:ext uri="{BB962C8B-B14F-4D97-AF65-F5344CB8AC3E}">
        <p14:creationId xmlns:p14="http://schemas.microsoft.com/office/powerpoint/2010/main" val="54823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4AB41-B375-4FDF-B5A8-38075091D66C}"/>
              </a:ext>
            </a:extLst>
          </p:cNvPr>
          <p:cNvSpPr>
            <a:spLocks noGrp="1"/>
          </p:cNvSpPr>
          <p:nvPr>
            <p:ph type="title"/>
          </p:nvPr>
        </p:nvSpPr>
        <p:spPr>
          <a:xfrm>
            <a:off x="557213" y="463933"/>
            <a:ext cx="7068300" cy="396300"/>
          </a:xfrm>
        </p:spPr>
        <p:txBody>
          <a:bodyPr/>
          <a:lstStyle/>
          <a:p>
            <a:r>
              <a:rPr lang="en-US" dirty="0">
                <a:solidFill>
                  <a:srgbClr val="0070C0"/>
                </a:solidFill>
              </a:rPr>
              <a:t>Complaints and Claims</a:t>
            </a:r>
            <a:endParaRPr lang="en-US" sz="1800" dirty="0"/>
          </a:p>
        </p:txBody>
      </p:sp>
      <p:sp>
        <p:nvSpPr>
          <p:cNvPr id="3" name="Content Placeholder 2">
            <a:extLst>
              <a:ext uri="{FF2B5EF4-FFF2-40B4-BE49-F238E27FC236}">
                <a16:creationId xmlns:a16="http://schemas.microsoft.com/office/drawing/2014/main" id="{071E4AEE-BDA1-4673-9E19-E77916AB2829}"/>
              </a:ext>
            </a:extLst>
          </p:cNvPr>
          <p:cNvSpPr>
            <a:spLocks noGrp="1"/>
          </p:cNvSpPr>
          <p:nvPr>
            <p:ph sz="quarter" idx="16"/>
          </p:nvPr>
        </p:nvSpPr>
        <p:spPr>
          <a:xfrm>
            <a:off x="557213" y="1335878"/>
            <a:ext cx="5480332" cy="2829605"/>
          </a:xfrm>
        </p:spPr>
        <p:txBody>
          <a:bodyPr anchor="ctr"/>
          <a:lstStyle/>
          <a:p>
            <a:pPr marL="76200" indent="0">
              <a:buNone/>
            </a:pPr>
            <a:r>
              <a:rPr lang="en-US" sz="2800" b="1" dirty="0">
                <a:latin typeface="Arial" panose="020B0604020202020204" pitchFamily="34" charset="0"/>
                <a:ea typeface="Calibri" charset="0"/>
                <a:cs typeface="Arial" panose="020B0604020202020204" pitchFamily="34" charset="0"/>
              </a:rPr>
              <a:t>Closing</a:t>
            </a:r>
            <a:endParaRPr lang="en-US" sz="2400" b="1" dirty="0">
              <a:latin typeface="Arial" panose="020B0604020202020204" pitchFamily="34" charset="0"/>
              <a:ea typeface="Calibri" charset="0"/>
              <a:cs typeface="Arial" panose="020B0604020202020204" pitchFamily="34" charset="0"/>
            </a:endParaRPr>
          </a:p>
          <a:p>
            <a:pPr marL="219456" indent="-219456">
              <a:buClr>
                <a:srgbClr val="004A78"/>
              </a:buClr>
              <a:buFont typeface="Arial" panose="020B0604020202020204" pitchFamily="34" charset="0"/>
              <a:buChar char="•"/>
            </a:pPr>
            <a:r>
              <a:rPr lang="en-US" sz="2200" dirty="0">
                <a:latin typeface="Arial" panose="020B0604020202020204" pitchFamily="34" charset="0"/>
                <a:ea typeface="Calibri" charset="0"/>
                <a:cs typeface="Arial" panose="020B0604020202020204" pitchFamily="34" charset="0"/>
              </a:rPr>
              <a:t>End courteously with a tone that promotes goodwill.</a:t>
            </a:r>
          </a:p>
          <a:p>
            <a:pPr marL="219456" indent="-219456">
              <a:buClr>
                <a:srgbClr val="004A78"/>
              </a:buClr>
              <a:buFont typeface="Arial" panose="020B0604020202020204" pitchFamily="34" charset="0"/>
              <a:buChar char="•"/>
            </a:pPr>
            <a:r>
              <a:rPr lang="en-US" sz="2200" dirty="0">
                <a:latin typeface="Arial" panose="020B0604020202020204" pitchFamily="34" charset="0"/>
                <a:ea typeface="Calibri" charset="0"/>
                <a:cs typeface="Arial" panose="020B0604020202020204" pitchFamily="34" charset="0"/>
              </a:rPr>
              <a:t>Request specific action, including end date, if appropriate.</a:t>
            </a:r>
          </a:p>
        </p:txBody>
      </p:sp>
      <p:sp>
        <p:nvSpPr>
          <p:cNvPr id="5" name="Slide Number Placeholder 4">
            <a:extLst>
              <a:ext uri="{FF2B5EF4-FFF2-40B4-BE49-F238E27FC236}">
                <a16:creationId xmlns:a16="http://schemas.microsoft.com/office/drawing/2014/main" id="{D18F09EB-0A34-47D6-94EA-61879D8CCFBF}"/>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900" b="0" i="0" u="none" strike="noStrike" kern="0" cap="none" spc="0" normalizeH="0" baseline="0" noProof="0" smtClean="0">
                <a:ln>
                  <a:noFill/>
                </a:ln>
                <a:solidFill>
                  <a:srgbClr val="00000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US" sz="900" b="0" i="0" u="none" strike="noStrike" kern="0" cap="none" spc="0" normalizeH="0" baseline="0" noProof="0" dirty="0">
              <a:ln>
                <a:noFill/>
              </a:ln>
              <a:solidFill>
                <a:srgbClr val="000000"/>
              </a:solidFill>
              <a:effectLst/>
              <a:uLnTx/>
              <a:uFillTx/>
              <a:latin typeface="Inter-Regular"/>
              <a:ea typeface="Inter-Regular"/>
              <a:sym typeface="Inter-Regular"/>
            </a:endParaRPr>
          </a:p>
        </p:txBody>
      </p:sp>
      <p:pic>
        <p:nvPicPr>
          <p:cNvPr id="6" name="Picture 5">
            <a:extLst>
              <a:ext uri="{FF2B5EF4-FFF2-40B4-BE49-F238E27FC236}">
                <a16:creationId xmlns:a16="http://schemas.microsoft.com/office/drawing/2014/main" id="{D0533860-498F-D841-B4CE-5F77401664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43417" y="1565145"/>
            <a:ext cx="2371072" cy="2371072"/>
          </a:xfrm>
          <a:prstGeom prst="rect">
            <a:avLst/>
          </a:prstGeom>
        </p:spPr>
      </p:pic>
      <p:sp>
        <p:nvSpPr>
          <p:cNvPr id="7" name="Rectangle 6">
            <a:extLst>
              <a:ext uri="{FF2B5EF4-FFF2-40B4-BE49-F238E27FC236}">
                <a16:creationId xmlns:a16="http://schemas.microsoft.com/office/drawing/2014/main" id="{D6DC3A25-6A24-EC47-B902-947E6A53C5D4}"/>
              </a:ext>
            </a:extLst>
          </p:cNvPr>
          <p:cNvSpPr/>
          <p:nvPr/>
        </p:nvSpPr>
        <p:spPr>
          <a:xfrm>
            <a:off x="6112701" y="4057786"/>
            <a:ext cx="250178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FFFFFF">
                    <a:lumMod val="50000"/>
                  </a:srgbClr>
                </a:solidFill>
                <a:effectLst/>
                <a:uLnTx/>
                <a:uFillTx/>
                <a:latin typeface="Arial"/>
                <a:cs typeface="Arial"/>
                <a:sym typeface="Arial"/>
              </a:rPr>
              <a:t>Source: https://www.vectorstock.com/royalty-free-vector/employee</a:t>
            </a:r>
          </a:p>
        </p:txBody>
      </p:sp>
    </p:spTree>
    <p:extLst>
      <p:ext uri="{BB962C8B-B14F-4D97-AF65-F5344CB8AC3E}">
        <p14:creationId xmlns:p14="http://schemas.microsoft.com/office/powerpoint/2010/main" val="336006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B579-7E89-42F1-9D23-5497A4331DF2}"/>
              </a:ext>
            </a:extLst>
          </p:cNvPr>
          <p:cNvSpPr>
            <a:spLocks noGrp="1"/>
          </p:cNvSpPr>
          <p:nvPr>
            <p:ph type="title"/>
          </p:nvPr>
        </p:nvSpPr>
        <p:spPr>
          <a:xfrm>
            <a:off x="287189" y="176915"/>
            <a:ext cx="8315345" cy="977328"/>
          </a:xfrm>
        </p:spPr>
        <p:txBody>
          <a:bodyPr anchor="ctr"/>
          <a:lstStyle/>
          <a:p>
            <a:r>
              <a:rPr lang="en-US" sz="2800" b="1" dirty="0">
                <a:solidFill>
                  <a:srgbClr val="0070C0"/>
                </a:solidFill>
                <a:latin typeface="Source Sans Pro" panose="020B0503030403020204" pitchFamily="34" charset="0"/>
                <a:ea typeface="Source Sans Pro" panose="020B0503030403020204" pitchFamily="34" charset="0"/>
              </a:rPr>
              <a:t>Claim</a:t>
            </a:r>
            <a:r>
              <a:rPr lang="en-US" sz="2800" dirty="0">
                <a:solidFill>
                  <a:srgbClr val="0070C0"/>
                </a:solidFill>
                <a:latin typeface="Source Sans Pro" panose="020B0503030403020204" pitchFamily="34" charset="0"/>
                <a:ea typeface="Source Sans Pro" panose="020B0503030403020204" pitchFamily="34" charset="0"/>
              </a:rPr>
              <a:t> - </a:t>
            </a:r>
            <a:r>
              <a:rPr lang="en-US" sz="2800" b="1" dirty="0">
                <a:solidFill>
                  <a:schemeClr val="tx1">
                    <a:lumMod val="75000"/>
                    <a:lumOff val="25000"/>
                  </a:schemeClr>
                </a:solidFill>
                <a:latin typeface="Source Sans Pro" panose="020B0503030403020204" pitchFamily="34" charset="0"/>
                <a:ea typeface="Source Sans Pro" panose="020B0503030403020204" pitchFamily="34" charset="0"/>
              </a:rPr>
              <a:t>Revised and Improved </a:t>
            </a:r>
            <a:endParaRPr lang="en-US" sz="1600" dirty="0">
              <a:solidFill>
                <a:srgbClr val="BA0076"/>
              </a:solidFill>
              <a:latin typeface="Source Sans Pro" panose="020B0503030403020204" pitchFamily="34" charset="0"/>
              <a:ea typeface="Source Sans Pro" panose="020B0503030403020204" pitchFamily="34" charset="0"/>
            </a:endParaRPr>
          </a:p>
        </p:txBody>
      </p:sp>
      <p:sp>
        <p:nvSpPr>
          <p:cNvPr id="5" name="Slide Number Placeholder 4">
            <a:extLst>
              <a:ext uri="{FF2B5EF4-FFF2-40B4-BE49-F238E27FC236}">
                <a16:creationId xmlns:a16="http://schemas.microsoft.com/office/drawing/2014/main" id="{D8EA50B4-ED44-40DE-9383-A7F5503F3FC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1300" b="0" i="0" u="none" strike="noStrike" kern="0" cap="none" spc="0" normalizeH="0" baseline="0" noProof="0" smtClean="0">
                <a:ln>
                  <a:noFill/>
                </a:ln>
                <a:solidFill>
                  <a:srgbClr val="25A6E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lang="en-US" sz="1300" b="0" i="0" u="none" strike="noStrike" kern="0" cap="none" spc="0" normalizeH="0" baseline="0" noProof="0" dirty="0">
              <a:ln>
                <a:noFill/>
              </a:ln>
              <a:solidFill>
                <a:srgbClr val="25A6E0"/>
              </a:solidFill>
              <a:effectLst/>
              <a:uLnTx/>
              <a:uFillTx/>
              <a:latin typeface="Inter-Regular"/>
              <a:ea typeface="Inter-Regular"/>
              <a:sym typeface="Inter-Regular"/>
            </a:endParaRPr>
          </a:p>
        </p:txBody>
      </p:sp>
      <p:pic>
        <p:nvPicPr>
          <p:cNvPr id="9" name="Picture 8">
            <a:extLst>
              <a:ext uri="{FF2B5EF4-FFF2-40B4-BE49-F238E27FC236}">
                <a16:creationId xmlns:a16="http://schemas.microsoft.com/office/drawing/2014/main" id="{6A289890-3A0D-F944-8FEA-08D2AFBF7AE1}"/>
              </a:ext>
            </a:extLst>
          </p:cNvPr>
          <p:cNvPicPr>
            <a:picLocks noChangeAspect="1"/>
          </p:cNvPicPr>
          <p:nvPr/>
        </p:nvPicPr>
        <p:blipFill>
          <a:blip r:embed="rId2"/>
          <a:stretch>
            <a:fillRect/>
          </a:stretch>
        </p:blipFill>
        <p:spPr>
          <a:xfrm>
            <a:off x="238335" y="1187450"/>
            <a:ext cx="8717412" cy="2844904"/>
          </a:xfrm>
          <a:prstGeom prst="rect">
            <a:avLst/>
          </a:prstGeom>
        </p:spPr>
      </p:pic>
    </p:spTree>
    <p:extLst>
      <p:ext uri="{BB962C8B-B14F-4D97-AF65-F5344CB8AC3E}">
        <p14:creationId xmlns:p14="http://schemas.microsoft.com/office/powerpoint/2010/main" val="1636138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B579-7E89-42F1-9D23-5497A4331DF2}"/>
              </a:ext>
            </a:extLst>
          </p:cNvPr>
          <p:cNvSpPr>
            <a:spLocks noGrp="1"/>
          </p:cNvSpPr>
          <p:nvPr>
            <p:ph type="title"/>
          </p:nvPr>
        </p:nvSpPr>
        <p:spPr>
          <a:xfrm>
            <a:off x="1037875" y="339634"/>
            <a:ext cx="7068300" cy="892666"/>
          </a:xfrm>
        </p:spPr>
        <p:txBody>
          <a:bodyPr anchor="ctr"/>
          <a:lstStyle/>
          <a:p>
            <a:r>
              <a:rPr lang="en-US" dirty="0">
                <a:solidFill>
                  <a:srgbClr val="0070C0"/>
                </a:solidFill>
              </a:rPr>
              <a:t>Adjustment Messages</a:t>
            </a:r>
            <a:endParaRPr lang="en-US" sz="1800" dirty="0">
              <a:solidFill>
                <a:srgbClr val="0070C0"/>
              </a:solidFill>
            </a:endParaRPr>
          </a:p>
        </p:txBody>
      </p:sp>
      <p:sp>
        <p:nvSpPr>
          <p:cNvPr id="3" name="Content Placeholder 2">
            <a:extLst>
              <a:ext uri="{FF2B5EF4-FFF2-40B4-BE49-F238E27FC236}">
                <a16:creationId xmlns:a16="http://schemas.microsoft.com/office/drawing/2014/main" id="{C1874DCF-1610-43E2-ABF2-FDB8DF01164F}"/>
              </a:ext>
            </a:extLst>
          </p:cNvPr>
          <p:cNvSpPr>
            <a:spLocks noGrp="1"/>
          </p:cNvSpPr>
          <p:nvPr>
            <p:ph type="body" idx="1"/>
          </p:nvPr>
        </p:nvSpPr>
        <p:spPr>
          <a:xfrm>
            <a:off x="1037874" y="1353947"/>
            <a:ext cx="7476539" cy="3544623"/>
          </a:xfrm>
        </p:spPr>
        <p:txBody>
          <a:bodyPr/>
          <a:lstStyle/>
          <a:p>
            <a:pPr marL="219456" lvl="0" indent="-219456">
              <a:lnSpc>
                <a:spcPct val="100000"/>
              </a:lnSpc>
              <a:buClr>
                <a:srgbClr val="004A78"/>
              </a:buClr>
              <a:buFont typeface="Arial" panose="020B0604020202020204" pitchFamily="34" charset="0"/>
              <a:buChar char="•"/>
            </a:pPr>
            <a:r>
              <a:rPr lang="en-US" dirty="0">
                <a:solidFill>
                  <a:srgbClr val="000C18"/>
                </a:solidFill>
                <a:latin typeface="Calibri" panose="020F0502020204030204" pitchFamily="34" charset="0"/>
                <a:ea typeface="Calibri" charset="0"/>
                <a:cs typeface="Calibri" panose="020F0502020204030204" pitchFamily="34" charset="0"/>
              </a:rPr>
              <a:t>Sent to grant the claimant's request</a:t>
            </a:r>
          </a:p>
          <a:p>
            <a:pPr marL="219456" lvl="0" indent="-219456">
              <a:lnSpc>
                <a:spcPct val="100000"/>
              </a:lnSpc>
              <a:buClr>
                <a:srgbClr val="004A78"/>
              </a:buClr>
              <a:buFont typeface="Arial" panose="020B0604020202020204" pitchFamily="34" charset="0"/>
              <a:buChar char="•"/>
            </a:pPr>
            <a:r>
              <a:rPr lang="en-US" dirty="0">
                <a:solidFill>
                  <a:srgbClr val="000C18"/>
                </a:solidFill>
                <a:latin typeface="Calibri" panose="020F0502020204030204" pitchFamily="34" charset="0"/>
                <a:ea typeface="Calibri" charset="0"/>
                <a:cs typeface="Calibri" panose="020F0502020204030204" pitchFamily="34" charset="0"/>
              </a:rPr>
              <a:t>Follows the direct approach</a:t>
            </a:r>
          </a:p>
          <a:p>
            <a:pPr marL="219456" lvl="0" indent="-219456">
              <a:lnSpc>
                <a:spcPct val="100000"/>
              </a:lnSpc>
              <a:buClr>
                <a:srgbClr val="004A78"/>
              </a:buClr>
              <a:buFont typeface="Arial" panose="020B0604020202020204" pitchFamily="34" charset="0"/>
              <a:buChar char="•"/>
            </a:pPr>
            <a:r>
              <a:rPr lang="en-US" dirty="0">
                <a:solidFill>
                  <a:srgbClr val="000C18"/>
                </a:solidFill>
                <a:latin typeface="Calibri" panose="020F0502020204030204" pitchFamily="34" charset="0"/>
                <a:ea typeface="Calibri" charset="0"/>
                <a:cs typeface="Calibri" panose="020F0502020204030204" pitchFamily="34" charset="0"/>
              </a:rPr>
              <a:t>Tone is professional and courteous</a:t>
            </a:r>
          </a:p>
          <a:p>
            <a:pPr marL="219456" lvl="0" indent="-219456">
              <a:lnSpc>
                <a:spcPct val="100000"/>
              </a:lnSpc>
              <a:buClr>
                <a:srgbClr val="004A78"/>
              </a:buClr>
              <a:buFont typeface="Arial" panose="020B0604020202020204" pitchFamily="34" charset="0"/>
              <a:buChar char="•"/>
            </a:pPr>
            <a:r>
              <a:rPr lang="en-US" b="1" dirty="0">
                <a:solidFill>
                  <a:srgbClr val="000C18"/>
                </a:solidFill>
                <a:latin typeface="Calibri" panose="020F0502020204030204" pitchFamily="34" charset="0"/>
                <a:ea typeface="Calibri" charset="0"/>
                <a:cs typeface="Calibri" panose="020F0502020204030204" pitchFamily="34" charset="0"/>
              </a:rPr>
              <a:t>Three goals in adjustment letters:</a:t>
            </a:r>
          </a:p>
          <a:p>
            <a:pPr lvl="1" indent="-457200">
              <a:lnSpc>
                <a:spcPct val="100000"/>
              </a:lnSpc>
              <a:buClr>
                <a:srgbClr val="004A78"/>
              </a:buClr>
              <a:buFont typeface="+mj-lt"/>
              <a:buAutoNum type="arabicPeriod"/>
            </a:pPr>
            <a:r>
              <a:rPr lang="en-US" dirty="0">
                <a:solidFill>
                  <a:srgbClr val="000C18"/>
                </a:solidFill>
                <a:latin typeface="Calibri" panose="020F0502020204030204" pitchFamily="34" charset="0"/>
                <a:ea typeface="Calibri" charset="0"/>
                <a:cs typeface="Calibri" panose="020F0502020204030204" pitchFamily="34" charset="0"/>
              </a:rPr>
              <a:t>Rectifying the wrong, if one exists</a:t>
            </a:r>
          </a:p>
          <a:p>
            <a:pPr lvl="1" indent="-457200">
              <a:lnSpc>
                <a:spcPct val="100000"/>
              </a:lnSpc>
              <a:buClr>
                <a:srgbClr val="004A78"/>
              </a:buClr>
              <a:buFont typeface="+mj-lt"/>
              <a:buAutoNum type="arabicPeriod"/>
            </a:pPr>
            <a:r>
              <a:rPr lang="en-US" dirty="0">
                <a:solidFill>
                  <a:srgbClr val="000C18"/>
                </a:solidFill>
                <a:latin typeface="Calibri" panose="020F0502020204030204" pitchFamily="34" charset="0"/>
                <a:ea typeface="Calibri" charset="0"/>
                <a:cs typeface="Calibri" panose="020F0502020204030204" pitchFamily="34" charset="0"/>
              </a:rPr>
              <a:t>Regaining the confidence of the customer</a:t>
            </a:r>
          </a:p>
          <a:p>
            <a:pPr lvl="1" indent="-457200">
              <a:lnSpc>
                <a:spcPct val="100000"/>
              </a:lnSpc>
              <a:buClr>
                <a:srgbClr val="004A78"/>
              </a:buClr>
              <a:buFont typeface="+mj-lt"/>
              <a:buAutoNum type="arabicPeriod"/>
            </a:pPr>
            <a:r>
              <a:rPr lang="en-US" dirty="0">
                <a:solidFill>
                  <a:srgbClr val="000C18"/>
                </a:solidFill>
                <a:latin typeface="Calibri" panose="020F0502020204030204" pitchFamily="34" charset="0"/>
                <a:ea typeface="Calibri" charset="0"/>
                <a:cs typeface="Calibri" panose="020F0502020204030204" pitchFamily="34" charset="0"/>
              </a:rPr>
              <a:t>Promoting further business</a:t>
            </a:r>
          </a:p>
          <a:p>
            <a:pPr marL="0" lvl="0" indent="0">
              <a:lnSpc>
                <a:spcPct val="100000"/>
              </a:lnSpc>
              <a:buClr>
                <a:srgbClr val="004A78"/>
              </a:buClr>
              <a:buNone/>
            </a:pPr>
            <a:endParaRPr lang="en-US" dirty="0">
              <a:solidFill>
                <a:srgbClr val="000C18"/>
              </a:solidFill>
              <a:latin typeface="Calibri" panose="020F0502020204030204" pitchFamily="34" charset="0"/>
              <a:ea typeface="Calibri" charset="0"/>
              <a:cs typeface="Calibri" panose="020F0502020204030204" pitchFamily="34" charset="0"/>
            </a:endParaRPr>
          </a:p>
        </p:txBody>
      </p:sp>
      <p:sp>
        <p:nvSpPr>
          <p:cNvPr id="5" name="Slide Number Placeholder 4">
            <a:extLst>
              <a:ext uri="{FF2B5EF4-FFF2-40B4-BE49-F238E27FC236}">
                <a16:creationId xmlns:a16="http://schemas.microsoft.com/office/drawing/2014/main" id="{D8EA50B4-ED44-40DE-9383-A7F5503F3FC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1300" b="0" i="0" u="none" strike="noStrike" kern="0" cap="none" spc="0" normalizeH="0" baseline="0" noProof="0" smtClean="0">
                <a:ln>
                  <a:noFill/>
                </a:ln>
                <a:solidFill>
                  <a:srgbClr val="25A6E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lang="en-US" sz="1300" b="0" i="0" u="none" strike="noStrike" kern="0" cap="none" spc="0" normalizeH="0" baseline="0" noProof="0" dirty="0">
              <a:ln>
                <a:noFill/>
              </a:ln>
              <a:solidFill>
                <a:srgbClr val="25A6E0"/>
              </a:solidFill>
              <a:effectLst/>
              <a:uLnTx/>
              <a:uFillTx/>
              <a:latin typeface="Inter-Regular"/>
              <a:ea typeface="Inter-Regular"/>
              <a:sym typeface="Inter-Regular"/>
            </a:endParaRPr>
          </a:p>
        </p:txBody>
      </p:sp>
    </p:spTree>
    <p:extLst>
      <p:ext uri="{BB962C8B-B14F-4D97-AF65-F5344CB8AC3E}">
        <p14:creationId xmlns:p14="http://schemas.microsoft.com/office/powerpoint/2010/main" val="344894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D9483-104B-4753-B4AB-77173B8B91F7}"/>
              </a:ext>
            </a:extLst>
          </p:cNvPr>
          <p:cNvSpPr>
            <a:spLocks noGrp="1"/>
          </p:cNvSpPr>
          <p:nvPr>
            <p:ph type="title"/>
          </p:nvPr>
        </p:nvSpPr>
        <p:spPr>
          <a:xfrm>
            <a:off x="809275" y="404200"/>
            <a:ext cx="7068300" cy="396300"/>
          </a:xfrm>
        </p:spPr>
        <p:txBody>
          <a:bodyPr/>
          <a:lstStyle/>
          <a:p>
            <a:r>
              <a:rPr lang="en-US" dirty="0">
                <a:solidFill>
                  <a:srgbClr val="0070C0"/>
                </a:solidFill>
              </a:rPr>
              <a:t>Adjustment Messages </a:t>
            </a:r>
            <a:r>
              <a:rPr lang="en-US" sz="1800" dirty="0">
                <a:solidFill>
                  <a:srgbClr val="0070C0"/>
                </a:solidFill>
              </a:rPr>
              <a:t> </a:t>
            </a:r>
          </a:p>
        </p:txBody>
      </p:sp>
      <p:sp>
        <p:nvSpPr>
          <p:cNvPr id="3" name="Content Placeholder 2">
            <a:extLst>
              <a:ext uri="{FF2B5EF4-FFF2-40B4-BE49-F238E27FC236}">
                <a16:creationId xmlns:a16="http://schemas.microsoft.com/office/drawing/2014/main" id="{0024E2D6-2767-4102-9554-D6307A467523}"/>
              </a:ext>
            </a:extLst>
          </p:cNvPr>
          <p:cNvSpPr>
            <a:spLocks noGrp="1"/>
          </p:cNvSpPr>
          <p:nvPr>
            <p:ph sz="quarter" idx="16"/>
          </p:nvPr>
        </p:nvSpPr>
        <p:spPr>
          <a:xfrm>
            <a:off x="3982720" y="1188811"/>
            <a:ext cx="4519930" cy="2895509"/>
          </a:xfrm>
        </p:spPr>
        <p:txBody>
          <a:bodyPr/>
          <a:lstStyle/>
          <a:p>
            <a:pPr marL="76200" indent="0">
              <a:buNone/>
            </a:pPr>
            <a:r>
              <a:rPr lang="en-US" sz="2400" b="1" dirty="0">
                <a:latin typeface="Arial" panose="020B0604020202020204" pitchFamily="34" charset="0"/>
                <a:ea typeface="Calibri" charset="0"/>
                <a:cs typeface="Arial" panose="020B0604020202020204" pitchFamily="34" charset="0"/>
              </a:rPr>
              <a:t>Opening</a:t>
            </a:r>
          </a:p>
          <a:p>
            <a:pPr marL="219456" indent="-219456">
              <a:buClr>
                <a:srgbClr val="004A78"/>
              </a:buClr>
              <a:buFont typeface="Arial" panose="020B0604020202020204" pitchFamily="34" charset="0"/>
              <a:buChar char="•"/>
            </a:pPr>
            <a:r>
              <a:rPr lang="en-US" sz="2000" dirty="0">
                <a:latin typeface="Arial" panose="020B0604020202020204" pitchFamily="34" charset="0"/>
                <a:ea typeface="Calibri" charset="0"/>
                <a:cs typeface="Arial" panose="020B0604020202020204" pitchFamily="34" charset="0"/>
              </a:rPr>
              <a:t>When approving a customer’s claim, announce the </a:t>
            </a:r>
            <a:r>
              <a:rPr lang="en-US" sz="2000" b="1" dirty="0">
                <a:latin typeface="Arial" panose="020B0604020202020204" pitchFamily="34" charset="0"/>
                <a:ea typeface="Calibri" charset="0"/>
                <a:cs typeface="Arial" panose="020B0604020202020204" pitchFamily="34" charset="0"/>
              </a:rPr>
              <a:t>good news (adjustment) immediately</a:t>
            </a:r>
            <a:r>
              <a:rPr lang="en-US" sz="2000" dirty="0">
                <a:latin typeface="Arial" panose="020B0604020202020204" pitchFamily="34" charset="0"/>
                <a:ea typeface="Calibri" charset="0"/>
                <a:cs typeface="Arial" panose="020B0604020202020204" pitchFamily="34" charset="0"/>
              </a:rPr>
              <a:t>.</a:t>
            </a:r>
          </a:p>
          <a:p>
            <a:pPr marL="219456" indent="-219456">
              <a:buClr>
                <a:srgbClr val="004A78"/>
              </a:buClr>
              <a:buFont typeface="Arial" panose="020B0604020202020204" pitchFamily="34" charset="0"/>
              <a:buChar char="•"/>
            </a:pPr>
            <a:r>
              <a:rPr lang="en-US" sz="2000" dirty="0">
                <a:latin typeface="Arial" panose="020B0604020202020204" pitchFamily="34" charset="0"/>
                <a:ea typeface="Calibri" charset="0"/>
                <a:cs typeface="Arial" panose="020B0604020202020204" pitchFamily="34" charset="0"/>
              </a:rPr>
              <a:t>Avoid sounding grudging or reluctant.</a:t>
            </a:r>
          </a:p>
        </p:txBody>
      </p:sp>
      <p:sp>
        <p:nvSpPr>
          <p:cNvPr id="8" name="Slide Number Placeholder 7">
            <a:extLst>
              <a:ext uri="{FF2B5EF4-FFF2-40B4-BE49-F238E27FC236}">
                <a16:creationId xmlns:a16="http://schemas.microsoft.com/office/drawing/2014/main" id="{E564E599-F9C4-40CC-81B8-01E906568878}"/>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900" b="0" i="0" u="none" strike="noStrike" kern="0" cap="none" spc="0" normalizeH="0" baseline="0" noProof="0" smtClean="0">
                <a:ln>
                  <a:noFill/>
                </a:ln>
                <a:solidFill>
                  <a:srgbClr val="00000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lang="en-US" sz="900" b="0" i="0" u="none" strike="noStrike" kern="0" cap="none" spc="0" normalizeH="0" baseline="0" noProof="0" dirty="0">
              <a:ln>
                <a:noFill/>
              </a:ln>
              <a:solidFill>
                <a:srgbClr val="000000"/>
              </a:solidFill>
              <a:effectLst/>
              <a:uLnTx/>
              <a:uFillTx/>
              <a:latin typeface="Inter-Regular"/>
              <a:ea typeface="Inter-Regular"/>
              <a:sym typeface="Inter-Regular"/>
            </a:endParaRPr>
          </a:p>
        </p:txBody>
      </p:sp>
      <p:pic>
        <p:nvPicPr>
          <p:cNvPr id="9" name="Picture 8">
            <a:extLst>
              <a:ext uri="{FF2B5EF4-FFF2-40B4-BE49-F238E27FC236}">
                <a16:creationId xmlns:a16="http://schemas.microsoft.com/office/drawing/2014/main" id="{7248A042-5BA5-4A46-8CF2-BBF806BAC07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09275" y="1188811"/>
            <a:ext cx="2869300" cy="3549650"/>
          </a:xfrm>
          <a:prstGeom prst="rect">
            <a:avLst/>
          </a:prstGeom>
        </p:spPr>
      </p:pic>
    </p:spTree>
    <p:extLst>
      <p:ext uri="{BB962C8B-B14F-4D97-AF65-F5344CB8AC3E}">
        <p14:creationId xmlns:p14="http://schemas.microsoft.com/office/powerpoint/2010/main" val="292382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059D-A557-CF48-BFB7-8525B8D1C51D}"/>
              </a:ext>
            </a:extLst>
          </p:cNvPr>
          <p:cNvSpPr>
            <a:spLocks noGrp="1"/>
          </p:cNvSpPr>
          <p:nvPr>
            <p:ph type="title"/>
          </p:nvPr>
        </p:nvSpPr>
        <p:spPr/>
        <p:txBody>
          <a:bodyPr/>
          <a:lstStyle/>
          <a:p>
            <a:r>
              <a:rPr lang="en-US" sz="4800" dirty="0">
                <a:solidFill>
                  <a:srgbClr val="0070C0"/>
                </a:solidFill>
              </a:rPr>
              <a:t>Agenda</a:t>
            </a:r>
          </a:p>
        </p:txBody>
      </p:sp>
      <p:sp>
        <p:nvSpPr>
          <p:cNvPr id="3" name="Text Placeholder 2">
            <a:extLst>
              <a:ext uri="{FF2B5EF4-FFF2-40B4-BE49-F238E27FC236}">
                <a16:creationId xmlns:a16="http://schemas.microsoft.com/office/drawing/2014/main" id="{ADA628C0-2FC2-FC4F-98FB-EFDFE5122C0A}"/>
              </a:ext>
            </a:extLst>
          </p:cNvPr>
          <p:cNvSpPr>
            <a:spLocks noGrp="1"/>
          </p:cNvSpPr>
          <p:nvPr>
            <p:ph type="body" idx="1"/>
          </p:nvPr>
        </p:nvSpPr>
        <p:spPr/>
        <p:txBody>
          <a:bodyPr/>
          <a:lstStyle/>
          <a:p>
            <a:pPr>
              <a:buClr>
                <a:srgbClr val="0070C0"/>
              </a:buClr>
              <a:buSzPct val="100000"/>
              <a:buFont typeface="Arial" panose="020B0604020202020204" pitchFamily="34" charset="0"/>
              <a:buChar char="•"/>
            </a:pPr>
            <a:r>
              <a:rPr lang="en-CA" sz="2800" b="1" dirty="0">
                <a:latin typeface="Calibri" panose="020F0502020204030204" pitchFamily="34" charset="0"/>
                <a:cs typeface="Calibri" panose="020F0502020204030204" pitchFamily="34" charset="0"/>
              </a:rPr>
              <a:t>Chapter 8: Routine Messages</a:t>
            </a:r>
          </a:p>
          <a:p>
            <a:pPr lvl="1">
              <a:buClr>
                <a:srgbClr val="0070C0"/>
              </a:buClr>
              <a:buSzPct val="100000"/>
              <a:buFont typeface="Wingdings" pitchFamily="2" charset="2"/>
              <a:buChar char="§"/>
            </a:pPr>
            <a:r>
              <a:rPr lang="en-CA" dirty="0">
                <a:latin typeface="Calibri" panose="020F0502020204030204" pitchFamily="34" charset="0"/>
                <a:cs typeface="Calibri" panose="020F0502020204030204" pitchFamily="34" charset="0"/>
              </a:rPr>
              <a:t>Positive, Negative, &amp; Persuasive Messages</a:t>
            </a:r>
          </a:p>
          <a:p>
            <a:pPr lvl="1">
              <a:buClr>
                <a:srgbClr val="0070C0"/>
              </a:buClr>
              <a:buSzPct val="100000"/>
              <a:buFont typeface="Wingdings" pitchFamily="2" charset="2"/>
              <a:buChar char="§"/>
            </a:pPr>
            <a:r>
              <a:rPr lang="en-CA" dirty="0">
                <a:latin typeface="Calibri" panose="020F0502020204030204" pitchFamily="34" charset="0"/>
                <a:cs typeface="Calibri" panose="020F0502020204030204" pitchFamily="34" charset="0"/>
              </a:rPr>
              <a:t>Structure, Formatting and Best Practices</a:t>
            </a:r>
          </a:p>
          <a:p>
            <a:pPr lvl="1">
              <a:buClr>
                <a:srgbClr val="0070C0"/>
              </a:buClr>
              <a:buSzPct val="100000"/>
              <a:buFont typeface="Wingdings" pitchFamily="2" charset="2"/>
              <a:buChar char="§"/>
            </a:pPr>
            <a:r>
              <a:rPr lang="en-CA" i="1" dirty="0">
                <a:latin typeface="Calibri" panose="020F0502020204030204" pitchFamily="34" charset="0"/>
                <a:cs typeface="Calibri" panose="020F0502020204030204" pitchFamily="34" charset="0"/>
              </a:rPr>
              <a:t>Examples</a:t>
            </a:r>
            <a:r>
              <a:rPr lang="en-CA" dirty="0">
                <a:latin typeface="Calibri" panose="020F0502020204030204" pitchFamily="34" charset="0"/>
                <a:cs typeface="Calibri" panose="020F0502020204030204" pitchFamily="34" charset="0"/>
              </a:rPr>
              <a:t> </a:t>
            </a:r>
          </a:p>
          <a:p>
            <a:pPr>
              <a:buClr>
                <a:srgbClr val="0070C0"/>
              </a:buClr>
              <a:buSzPct val="100000"/>
              <a:buFont typeface="Arial" panose="020B0604020202020204" pitchFamily="34" charset="0"/>
              <a:buChar char="•"/>
            </a:pPr>
            <a:r>
              <a:rPr lang="en-CA" sz="2800" dirty="0">
                <a:solidFill>
                  <a:srgbClr val="C00000"/>
                </a:solidFill>
                <a:latin typeface="Calibri" panose="020F0502020204030204" pitchFamily="34" charset="0"/>
                <a:cs typeface="Calibri" panose="020F0502020204030204" pitchFamily="34" charset="0"/>
              </a:rPr>
              <a:t>Slide Design Assignment </a:t>
            </a:r>
          </a:p>
          <a:p>
            <a:pPr>
              <a:buClr>
                <a:srgbClr val="0070C0"/>
              </a:buClr>
              <a:buSzPct val="100000"/>
              <a:buFont typeface="Arial" panose="020B0604020202020204" pitchFamily="34" charset="0"/>
              <a:buChar char="•"/>
            </a:pPr>
            <a:r>
              <a:rPr lang="en-CA" sz="2800" dirty="0">
                <a:solidFill>
                  <a:srgbClr val="C00000"/>
                </a:solidFill>
                <a:latin typeface="Calibri" panose="020F0502020204030204" pitchFamily="34" charset="0"/>
                <a:cs typeface="Calibri" panose="020F0502020204030204" pitchFamily="34" charset="0"/>
              </a:rPr>
              <a:t>Final Team Presentation</a:t>
            </a:r>
          </a:p>
        </p:txBody>
      </p:sp>
    </p:spTree>
    <p:extLst>
      <p:ext uri="{BB962C8B-B14F-4D97-AF65-F5344CB8AC3E}">
        <p14:creationId xmlns:p14="http://schemas.microsoft.com/office/powerpoint/2010/main" val="91865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24E2D6-2767-4102-9554-D6307A467523}"/>
              </a:ext>
            </a:extLst>
          </p:cNvPr>
          <p:cNvSpPr>
            <a:spLocks noGrp="1"/>
          </p:cNvSpPr>
          <p:nvPr>
            <p:ph sz="quarter" idx="16"/>
          </p:nvPr>
        </p:nvSpPr>
        <p:spPr>
          <a:xfrm>
            <a:off x="3982720" y="1188811"/>
            <a:ext cx="5001494" cy="3454309"/>
          </a:xfrm>
        </p:spPr>
        <p:txBody>
          <a:bodyPr/>
          <a:lstStyle/>
          <a:p>
            <a:pPr marL="76200" indent="0">
              <a:buNone/>
            </a:pPr>
            <a:r>
              <a:rPr lang="en-US" sz="2400" b="1" dirty="0">
                <a:latin typeface="Arial" panose="020B0604020202020204" pitchFamily="34" charset="0"/>
                <a:ea typeface="Calibri" charset="0"/>
                <a:cs typeface="Arial" panose="020B0604020202020204" pitchFamily="34" charset="0"/>
              </a:rPr>
              <a:t>Body</a:t>
            </a:r>
          </a:p>
          <a:p>
            <a:pPr marL="342900" indent="-342900">
              <a:buClr>
                <a:srgbClr val="004A78"/>
              </a:buClr>
              <a:buFont typeface="Arial" panose="020B0604020202020204" pitchFamily="34" charset="0"/>
              <a:buChar char="•"/>
            </a:pPr>
            <a:r>
              <a:rPr lang="en-US" sz="2000" dirty="0">
                <a:latin typeface="Arial" panose="020B0604020202020204" pitchFamily="34" charset="0"/>
                <a:ea typeface="Calibri" charset="0"/>
                <a:cs typeface="Arial" panose="020B0604020202020204" pitchFamily="34" charset="0"/>
              </a:rPr>
              <a:t>Explain what went wrong (if you know). </a:t>
            </a:r>
          </a:p>
          <a:p>
            <a:pPr marL="342900" indent="-342900">
              <a:buClr>
                <a:srgbClr val="004A78"/>
              </a:buClr>
              <a:buFont typeface="Arial" panose="020B0604020202020204" pitchFamily="34" charset="0"/>
              <a:buChar char="•"/>
            </a:pPr>
            <a:r>
              <a:rPr lang="en-US" sz="2000" dirty="0">
                <a:latin typeface="Arial" panose="020B0604020202020204" pitchFamily="34" charset="0"/>
                <a:ea typeface="Calibri" charset="0"/>
                <a:cs typeface="Arial" panose="020B0604020202020204" pitchFamily="34" charset="0"/>
              </a:rPr>
              <a:t>Strive to win back the customer’s confidence.</a:t>
            </a:r>
          </a:p>
          <a:p>
            <a:pPr marL="342900" indent="-342900">
              <a:buClr>
                <a:srgbClr val="004A78"/>
              </a:buClr>
              <a:buFont typeface="Arial" panose="020B0604020202020204" pitchFamily="34" charset="0"/>
              <a:buChar char="•"/>
            </a:pPr>
            <a:r>
              <a:rPr lang="en-US" sz="2000" dirty="0">
                <a:latin typeface="Arial" panose="020B0604020202020204" pitchFamily="34" charset="0"/>
                <a:ea typeface="Calibri" charset="0"/>
                <a:cs typeface="Arial" panose="020B0604020202020204" pitchFamily="34" charset="0"/>
              </a:rPr>
              <a:t>Concentrate on explaining how diligently your organization works to avoid disappointing customers.</a:t>
            </a:r>
          </a:p>
          <a:p>
            <a:pPr marL="342900" indent="-342900">
              <a:buClr>
                <a:srgbClr val="004A78"/>
              </a:buClr>
              <a:buFont typeface="Arial" panose="020B0604020202020204" pitchFamily="34" charset="0"/>
              <a:buChar char="•"/>
            </a:pPr>
            <a:r>
              <a:rPr lang="en-US" sz="2000" dirty="0">
                <a:latin typeface="Arial" panose="020B0604020202020204" pitchFamily="34" charset="0"/>
                <a:ea typeface="Calibri" charset="0"/>
                <a:cs typeface="Arial" panose="020B0604020202020204" pitchFamily="34" charset="0"/>
              </a:rPr>
              <a:t>Avoid negative language (trouble, regret, fault).</a:t>
            </a:r>
          </a:p>
          <a:p>
            <a:pPr marL="219456" indent="-219456">
              <a:buClr>
                <a:srgbClr val="004A78"/>
              </a:buClr>
              <a:buFont typeface="Arial" panose="020B0604020202020204" pitchFamily="34" charset="0"/>
              <a:buChar char="•"/>
            </a:pPr>
            <a:endParaRPr lang="en-US" sz="2000" dirty="0">
              <a:latin typeface="Arial" panose="020B0604020202020204" pitchFamily="34" charset="0"/>
              <a:ea typeface="Calibri" charset="0"/>
              <a:cs typeface="Arial" panose="020B0604020202020204" pitchFamily="34" charset="0"/>
            </a:endParaRPr>
          </a:p>
        </p:txBody>
      </p:sp>
      <p:sp>
        <p:nvSpPr>
          <p:cNvPr id="8" name="Slide Number Placeholder 7">
            <a:extLst>
              <a:ext uri="{FF2B5EF4-FFF2-40B4-BE49-F238E27FC236}">
                <a16:creationId xmlns:a16="http://schemas.microsoft.com/office/drawing/2014/main" id="{E564E599-F9C4-40CC-81B8-01E906568878}"/>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900" b="0" i="0" u="none" strike="noStrike" kern="0" cap="none" spc="0" normalizeH="0" baseline="0" noProof="0" smtClean="0">
                <a:ln>
                  <a:noFill/>
                </a:ln>
                <a:solidFill>
                  <a:srgbClr val="00000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US" sz="900" b="0" i="0" u="none" strike="noStrike" kern="0" cap="none" spc="0" normalizeH="0" baseline="0" noProof="0" dirty="0">
              <a:ln>
                <a:noFill/>
              </a:ln>
              <a:solidFill>
                <a:srgbClr val="000000"/>
              </a:solidFill>
              <a:effectLst/>
              <a:uLnTx/>
              <a:uFillTx/>
              <a:latin typeface="Inter-Regular"/>
              <a:ea typeface="Inter-Regular"/>
              <a:sym typeface="Inter-Regular"/>
            </a:endParaRPr>
          </a:p>
        </p:txBody>
      </p:sp>
      <p:pic>
        <p:nvPicPr>
          <p:cNvPr id="12" name="Picture 11">
            <a:extLst>
              <a:ext uri="{FF2B5EF4-FFF2-40B4-BE49-F238E27FC236}">
                <a16:creationId xmlns:a16="http://schemas.microsoft.com/office/drawing/2014/main" id="{0B09EF73-A96F-E442-AC4F-1FE930F6359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09275" y="1188811"/>
            <a:ext cx="2869300" cy="3549650"/>
          </a:xfrm>
          <a:prstGeom prst="rect">
            <a:avLst/>
          </a:prstGeom>
        </p:spPr>
      </p:pic>
      <p:sp>
        <p:nvSpPr>
          <p:cNvPr id="9" name="Title 1">
            <a:extLst>
              <a:ext uri="{FF2B5EF4-FFF2-40B4-BE49-F238E27FC236}">
                <a16:creationId xmlns:a16="http://schemas.microsoft.com/office/drawing/2014/main" id="{B9BDC8A7-92F1-5B44-8F0F-1EAA64C61580}"/>
              </a:ext>
            </a:extLst>
          </p:cNvPr>
          <p:cNvSpPr>
            <a:spLocks noGrp="1"/>
          </p:cNvSpPr>
          <p:nvPr>
            <p:ph type="title"/>
          </p:nvPr>
        </p:nvSpPr>
        <p:spPr>
          <a:xfrm>
            <a:off x="809275" y="404200"/>
            <a:ext cx="7068300" cy="396300"/>
          </a:xfrm>
        </p:spPr>
        <p:txBody>
          <a:bodyPr/>
          <a:lstStyle/>
          <a:p>
            <a:r>
              <a:rPr lang="en-US" dirty="0">
                <a:solidFill>
                  <a:srgbClr val="0070C0"/>
                </a:solidFill>
              </a:rPr>
              <a:t>Adjustment Messages </a:t>
            </a:r>
            <a:r>
              <a:rPr lang="en-US" sz="1800" dirty="0">
                <a:solidFill>
                  <a:srgbClr val="0070C0"/>
                </a:solidFill>
              </a:rPr>
              <a:t> </a:t>
            </a:r>
          </a:p>
        </p:txBody>
      </p:sp>
    </p:spTree>
    <p:extLst>
      <p:ext uri="{BB962C8B-B14F-4D97-AF65-F5344CB8AC3E}">
        <p14:creationId xmlns:p14="http://schemas.microsoft.com/office/powerpoint/2010/main" val="151471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24E2D6-2767-4102-9554-D6307A467523}"/>
              </a:ext>
            </a:extLst>
          </p:cNvPr>
          <p:cNvSpPr>
            <a:spLocks noGrp="1"/>
          </p:cNvSpPr>
          <p:nvPr>
            <p:ph sz="quarter" idx="16"/>
          </p:nvPr>
        </p:nvSpPr>
        <p:spPr>
          <a:xfrm>
            <a:off x="3952240" y="1188811"/>
            <a:ext cx="4296410" cy="2453799"/>
          </a:xfrm>
        </p:spPr>
        <p:txBody>
          <a:bodyPr/>
          <a:lstStyle/>
          <a:p>
            <a:pPr marL="76200" indent="0">
              <a:buNone/>
            </a:pPr>
            <a:r>
              <a:rPr lang="en-US" sz="2400" b="1" dirty="0">
                <a:latin typeface="Arial" panose="020B0604020202020204" pitchFamily="34" charset="0"/>
                <a:ea typeface="Calibri" charset="0"/>
                <a:cs typeface="Arial" panose="020B0604020202020204" pitchFamily="34" charset="0"/>
              </a:rPr>
              <a:t>Body</a:t>
            </a:r>
          </a:p>
          <a:p>
            <a:pPr marL="219456" indent="-219456">
              <a:buClr>
                <a:srgbClr val="004A78"/>
              </a:buClr>
              <a:buFont typeface="Arial" panose="020B0604020202020204" pitchFamily="34" charset="0"/>
              <a:buChar char="•"/>
            </a:pPr>
            <a:r>
              <a:rPr lang="en-US" sz="2000" dirty="0">
                <a:latin typeface="Arial" panose="020B0604020202020204" pitchFamily="34" charset="0"/>
                <a:ea typeface="Calibri" charset="0"/>
                <a:cs typeface="Arial" panose="020B0604020202020204" pitchFamily="34" charset="0"/>
              </a:rPr>
              <a:t>Avoid blaming customers— even if they are at fault.</a:t>
            </a:r>
          </a:p>
          <a:p>
            <a:pPr marL="219456" indent="-219456">
              <a:buClr>
                <a:srgbClr val="004A78"/>
              </a:buClr>
              <a:buFont typeface="Arial" panose="020B0604020202020204" pitchFamily="34" charset="0"/>
              <a:buChar char="•"/>
            </a:pPr>
            <a:r>
              <a:rPr lang="en-US" sz="2000" dirty="0">
                <a:latin typeface="Arial" panose="020B0604020202020204" pitchFamily="34" charset="0"/>
                <a:ea typeface="Calibri" charset="0"/>
                <a:cs typeface="Arial" panose="020B0604020202020204" pitchFamily="34" charset="0"/>
              </a:rPr>
              <a:t>Avoid blaming individuals or departments in your organization. It sounds unprofessional.</a:t>
            </a:r>
          </a:p>
        </p:txBody>
      </p:sp>
      <p:sp>
        <p:nvSpPr>
          <p:cNvPr id="8" name="Slide Number Placeholder 7">
            <a:extLst>
              <a:ext uri="{FF2B5EF4-FFF2-40B4-BE49-F238E27FC236}">
                <a16:creationId xmlns:a16="http://schemas.microsoft.com/office/drawing/2014/main" id="{E564E599-F9C4-40CC-81B8-01E906568878}"/>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900" b="0" i="0" u="none" strike="noStrike" kern="0" cap="none" spc="0" normalizeH="0" baseline="0" noProof="0" smtClean="0">
                <a:ln>
                  <a:noFill/>
                </a:ln>
                <a:solidFill>
                  <a:srgbClr val="00000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lang="en-US" sz="900" b="0" i="0" u="none" strike="noStrike" kern="0" cap="none" spc="0" normalizeH="0" baseline="0" noProof="0" dirty="0">
              <a:ln>
                <a:noFill/>
              </a:ln>
              <a:solidFill>
                <a:srgbClr val="000000"/>
              </a:solidFill>
              <a:effectLst/>
              <a:uLnTx/>
              <a:uFillTx/>
              <a:latin typeface="Inter-Regular"/>
              <a:ea typeface="Inter-Regular"/>
              <a:sym typeface="Inter-Regular"/>
            </a:endParaRPr>
          </a:p>
        </p:txBody>
      </p:sp>
      <p:pic>
        <p:nvPicPr>
          <p:cNvPr id="11" name="Picture 10">
            <a:extLst>
              <a:ext uri="{FF2B5EF4-FFF2-40B4-BE49-F238E27FC236}">
                <a16:creationId xmlns:a16="http://schemas.microsoft.com/office/drawing/2014/main" id="{31030164-592E-EA45-B676-1383F878E01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09275" y="1188811"/>
            <a:ext cx="2869300" cy="3549650"/>
          </a:xfrm>
          <a:prstGeom prst="rect">
            <a:avLst/>
          </a:prstGeom>
        </p:spPr>
      </p:pic>
      <p:sp>
        <p:nvSpPr>
          <p:cNvPr id="9" name="Title 1">
            <a:extLst>
              <a:ext uri="{FF2B5EF4-FFF2-40B4-BE49-F238E27FC236}">
                <a16:creationId xmlns:a16="http://schemas.microsoft.com/office/drawing/2014/main" id="{CA6E7D7B-60D7-FA4E-A2CB-DD6F4E134C5B}"/>
              </a:ext>
            </a:extLst>
          </p:cNvPr>
          <p:cNvSpPr>
            <a:spLocks noGrp="1"/>
          </p:cNvSpPr>
          <p:nvPr>
            <p:ph type="title"/>
          </p:nvPr>
        </p:nvSpPr>
        <p:spPr>
          <a:xfrm>
            <a:off x="809275" y="404200"/>
            <a:ext cx="7068300" cy="396300"/>
          </a:xfrm>
        </p:spPr>
        <p:txBody>
          <a:bodyPr/>
          <a:lstStyle/>
          <a:p>
            <a:r>
              <a:rPr lang="en-US" dirty="0">
                <a:solidFill>
                  <a:srgbClr val="0070C0"/>
                </a:solidFill>
              </a:rPr>
              <a:t>Adjustment Messages </a:t>
            </a:r>
            <a:r>
              <a:rPr lang="en-US" sz="1800" dirty="0">
                <a:solidFill>
                  <a:srgbClr val="0070C0"/>
                </a:solidFill>
              </a:rPr>
              <a:t> </a:t>
            </a:r>
          </a:p>
        </p:txBody>
      </p:sp>
    </p:spTree>
    <p:extLst>
      <p:ext uri="{BB962C8B-B14F-4D97-AF65-F5344CB8AC3E}">
        <p14:creationId xmlns:p14="http://schemas.microsoft.com/office/powerpoint/2010/main" val="3265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24E2D6-2767-4102-9554-D6307A467523}"/>
              </a:ext>
            </a:extLst>
          </p:cNvPr>
          <p:cNvSpPr>
            <a:spLocks noGrp="1"/>
          </p:cNvSpPr>
          <p:nvPr>
            <p:ph sz="quarter" idx="16"/>
          </p:nvPr>
        </p:nvSpPr>
        <p:spPr>
          <a:xfrm>
            <a:off x="3967559" y="1188811"/>
            <a:ext cx="4311650" cy="2964315"/>
          </a:xfrm>
        </p:spPr>
        <p:txBody>
          <a:bodyPr/>
          <a:lstStyle/>
          <a:p>
            <a:pPr marL="76200" indent="0">
              <a:buNone/>
            </a:pPr>
            <a:r>
              <a:rPr lang="en-US" sz="2400" b="1" dirty="0">
                <a:latin typeface="Arial" panose="020B0604020202020204" pitchFamily="34" charset="0"/>
                <a:ea typeface="Calibri" charset="0"/>
                <a:cs typeface="Arial" panose="020B0604020202020204" pitchFamily="34" charset="0"/>
              </a:rPr>
              <a:t>Closing</a:t>
            </a:r>
          </a:p>
          <a:p>
            <a:pPr marL="219456" indent="-219456">
              <a:buClr>
                <a:srgbClr val="004A78"/>
              </a:buClr>
              <a:buFont typeface="Arial" panose="020B0604020202020204" pitchFamily="34" charset="0"/>
              <a:buChar char="•"/>
            </a:pPr>
            <a:r>
              <a:rPr lang="en-US" sz="2000" dirty="0">
                <a:latin typeface="Arial" panose="020B0604020202020204" pitchFamily="34" charset="0"/>
                <a:ea typeface="Calibri" charset="0"/>
                <a:cs typeface="Arial" panose="020B0604020202020204" pitchFamily="34" charset="0"/>
              </a:rPr>
              <a:t>Show appreciation that the customer wrote.</a:t>
            </a:r>
          </a:p>
          <a:p>
            <a:pPr marL="219456" indent="-219456">
              <a:buClr>
                <a:srgbClr val="004A78"/>
              </a:buClr>
              <a:buFont typeface="Arial" panose="020B0604020202020204" pitchFamily="34" charset="0"/>
              <a:buChar char="•"/>
            </a:pPr>
            <a:r>
              <a:rPr lang="en-US" sz="2000" dirty="0">
                <a:latin typeface="Arial" panose="020B0604020202020204" pitchFamily="34" charset="0"/>
                <a:ea typeface="Calibri" charset="0"/>
                <a:cs typeface="Arial" panose="020B0604020202020204" pitchFamily="34" charset="0"/>
              </a:rPr>
              <a:t>Consider expressing confidence that the problem has been resolved.</a:t>
            </a:r>
          </a:p>
          <a:p>
            <a:pPr marL="219456" indent="-219456">
              <a:buClr>
                <a:srgbClr val="004A78"/>
              </a:buClr>
              <a:buFont typeface="Arial" panose="020B0604020202020204" pitchFamily="34" charset="0"/>
              <a:buChar char="•"/>
            </a:pPr>
            <a:r>
              <a:rPr lang="en-US" sz="2000" dirty="0">
                <a:latin typeface="Arial" panose="020B0604020202020204" pitchFamily="34" charset="0"/>
                <a:ea typeface="Calibri" charset="0"/>
                <a:cs typeface="Arial" panose="020B0604020202020204" pitchFamily="34" charset="0"/>
              </a:rPr>
              <a:t>Thank the customer for past business.</a:t>
            </a:r>
          </a:p>
          <a:p>
            <a:pPr marL="219456" indent="-219456">
              <a:buClr>
                <a:srgbClr val="004A78"/>
              </a:buClr>
              <a:buFont typeface="Arial" panose="020B0604020202020204" pitchFamily="34" charset="0"/>
              <a:buChar char="•"/>
            </a:pPr>
            <a:r>
              <a:rPr lang="en-US" sz="2000" dirty="0">
                <a:latin typeface="Arial" panose="020B0604020202020204" pitchFamily="34" charset="0"/>
                <a:ea typeface="Calibri" charset="0"/>
                <a:cs typeface="Arial" panose="020B0604020202020204" pitchFamily="34" charset="0"/>
              </a:rPr>
              <a:t>Refer to your desire to be of service.</a:t>
            </a:r>
          </a:p>
        </p:txBody>
      </p:sp>
      <p:sp>
        <p:nvSpPr>
          <p:cNvPr id="8" name="Slide Number Placeholder 7">
            <a:extLst>
              <a:ext uri="{FF2B5EF4-FFF2-40B4-BE49-F238E27FC236}">
                <a16:creationId xmlns:a16="http://schemas.microsoft.com/office/drawing/2014/main" id="{E564E599-F9C4-40CC-81B8-01E906568878}"/>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900" b="0" i="0" u="none" strike="noStrike" kern="0" cap="none" spc="0" normalizeH="0" baseline="0" noProof="0" smtClean="0">
                <a:ln>
                  <a:noFill/>
                </a:ln>
                <a:solidFill>
                  <a:srgbClr val="00000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lang="en-US" sz="900" b="0" i="0" u="none" strike="noStrike" kern="0" cap="none" spc="0" normalizeH="0" baseline="0" noProof="0" dirty="0">
              <a:ln>
                <a:noFill/>
              </a:ln>
              <a:solidFill>
                <a:srgbClr val="000000"/>
              </a:solidFill>
              <a:effectLst/>
              <a:uLnTx/>
              <a:uFillTx/>
              <a:latin typeface="Inter-Regular"/>
              <a:ea typeface="Inter-Regular"/>
              <a:sym typeface="Inter-Regular"/>
            </a:endParaRPr>
          </a:p>
        </p:txBody>
      </p:sp>
      <p:pic>
        <p:nvPicPr>
          <p:cNvPr id="11" name="Picture 10">
            <a:extLst>
              <a:ext uri="{FF2B5EF4-FFF2-40B4-BE49-F238E27FC236}">
                <a16:creationId xmlns:a16="http://schemas.microsoft.com/office/drawing/2014/main" id="{423BBC50-1D34-C84F-9ECA-90DDF888AC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09275" y="1188811"/>
            <a:ext cx="2869300" cy="3549650"/>
          </a:xfrm>
          <a:prstGeom prst="rect">
            <a:avLst/>
          </a:prstGeom>
        </p:spPr>
      </p:pic>
      <p:sp>
        <p:nvSpPr>
          <p:cNvPr id="9" name="Title 1">
            <a:extLst>
              <a:ext uri="{FF2B5EF4-FFF2-40B4-BE49-F238E27FC236}">
                <a16:creationId xmlns:a16="http://schemas.microsoft.com/office/drawing/2014/main" id="{52D7B712-71DC-9E41-969E-51874EE406D2}"/>
              </a:ext>
            </a:extLst>
          </p:cNvPr>
          <p:cNvSpPr>
            <a:spLocks noGrp="1"/>
          </p:cNvSpPr>
          <p:nvPr>
            <p:ph type="title"/>
          </p:nvPr>
        </p:nvSpPr>
        <p:spPr>
          <a:xfrm>
            <a:off x="809275" y="404200"/>
            <a:ext cx="7068300" cy="396300"/>
          </a:xfrm>
        </p:spPr>
        <p:txBody>
          <a:bodyPr/>
          <a:lstStyle/>
          <a:p>
            <a:r>
              <a:rPr lang="en-US" dirty="0">
                <a:solidFill>
                  <a:srgbClr val="0070C0"/>
                </a:solidFill>
              </a:rPr>
              <a:t>Adjustment Messages </a:t>
            </a:r>
            <a:r>
              <a:rPr lang="en-US" sz="1800" dirty="0">
                <a:solidFill>
                  <a:srgbClr val="0070C0"/>
                </a:solidFill>
              </a:rPr>
              <a:t> </a:t>
            </a:r>
          </a:p>
        </p:txBody>
      </p:sp>
    </p:spTree>
    <p:extLst>
      <p:ext uri="{BB962C8B-B14F-4D97-AF65-F5344CB8AC3E}">
        <p14:creationId xmlns:p14="http://schemas.microsoft.com/office/powerpoint/2010/main" val="317034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B579-7E89-42F1-9D23-5497A4331DF2}"/>
              </a:ext>
            </a:extLst>
          </p:cNvPr>
          <p:cNvSpPr>
            <a:spLocks noGrp="1"/>
          </p:cNvSpPr>
          <p:nvPr>
            <p:ph type="title"/>
          </p:nvPr>
        </p:nvSpPr>
        <p:spPr>
          <a:xfrm>
            <a:off x="287190" y="176915"/>
            <a:ext cx="2755814" cy="1576934"/>
          </a:xfrm>
        </p:spPr>
        <p:txBody>
          <a:bodyPr anchor="ctr"/>
          <a:lstStyle/>
          <a:p>
            <a:r>
              <a:rPr lang="en-US" sz="2400" dirty="0">
                <a:solidFill>
                  <a:srgbClr val="0070C0"/>
                </a:solidFill>
              </a:rPr>
              <a:t>Adjustment Messages - </a:t>
            </a:r>
            <a:r>
              <a:rPr lang="en-US" sz="2400" i="1" dirty="0">
                <a:solidFill>
                  <a:srgbClr val="0070C0"/>
                </a:solidFill>
                <a:latin typeface="Calibri" panose="020F0502020204030204" pitchFamily="34" charset="0"/>
                <a:cs typeface="Calibri" panose="020F0502020204030204" pitchFamily="34" charset="0"/>
              </a:rPr>
              <a:t>Example</a:t>
            </a:r>
            <a:endParaRPr lang="en-US" sz="1400" i="1" dirty="0">
              <a:solidFill>
                <a:srgbClr val="BA0076"/>
              </a:solidFill>
              <a:latin typeface="Calibri" panose="020F0502020204030204" pitchFamily="34" charset="0"/>
              <a:ea typeface="Source Sans Pro" panose="020B050303040302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D8EA50B4-ED44-40DE-9383-A7F5503F3FC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1300" b="0" i="0" u="none" strike="noStrike" kern="0" cap="none" spc="0" normalizeH="0" baseline="0" noProof="0" smtClean="0">
                <a:ln>
                  <a:noFill/>
                </a:ln>
                <a:solidFill>
                  <a:srgbClr val="25A6E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US" sz="1300" b="0" i="0" u="none" strike="noStrike" kern="0" cap="none" spc="0" normalizeH="0" baseline="0" noProof="0" dirty="0">
              <a:ln>
                <a:noFill/>
              </a:ln>
              <a:solidFill>
                <a:srgbClr val="25A6E0"/>
              </a:solidFill>
              <a:effectLst/>
              <a:uLnTx/>
              <a:uFillTx/>
              <a:latin typeface="Inter-Regular"/>
              <a:ea typeface="Inter-Regular"/>
              <a:sym typeface="Inter-Regular"/>
            </a:endParaRPr>
          </a:p>
        </p:txBody>
      </p:sp>
      <p:sp>
        <p:nvSpPr>
          <p:cNvPr id="7" name="Rectangle 6">
            <a:extLst>
              <a:ext uri="{FF2B5EF4-FFF2-40B4-BE49-F238E27FC236}">
                <a16:creationId xmlns:a16="http://schemas.microsoft.com/office/drawing/2014/main" id="{27DDE90E-0F27-BD48-A885-376D8EF5C9FD}"/>
              </a:ext>
            </a:extLst>
          </p:cNvPr>
          <p:cNvSpPr/>
          <p:nvPr/>
        </p:nvSpPr>
        <p:spPr>
          <a:xfrm>
            <a:off x="2218544" y="49798"/>
            <a:ext cx="6925455" cy="5093702"/>
          </a:xfrm>
          <a:prstGeom prst="rect">
            <a:avLst/>
          </a:prstGeom>
          <a:solidFill>
            <a:srgbClr val="FFFFFF"/>
          </a:solidFill>
          <a:ln w="25400" cap="flat" cmpd="sng" algn="ctr">
            <a:no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000000"/>
                </a:solidFill>
                <a:effectLst/>
                <a:uLnTx/>
                <a:uFillTx/>
                <a:latin typeface="Arial"/>
                <a:ea typeface="+mn-ea"/>
                <a:cs typeface="+mn-cs"/>
              </a:rPr>
              <a:t>Hello Samantha,</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rgbClr val="000000"/>
              </a:solidFill>
              <a:effectLst/>
              <a:uLnTx/>
              <a:uFillTx/>
              <a:latin typeface="Arial"/>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000000"/>
                </a:solidFill>
                <a:effectLst/>
                <a:uLnTx/>
                <a:uFillTx/>
                <a:latin typeface="Arial"/>
                <a:ea typeface="+mn-ea"/>
                <a:cs typeface="+mn-cs"/>
              </a:rPr>
              <a:t>Absolutely, we would be happy to refund you for the $90 warranty mistakenly charged along with your purchase of the Acer laptop. For your inconvenience, we will also offer you a $20 gift card for future purchases at our store.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rgbClr val="000000"/>
              </a:solidFill>
              <a:effectLst/>
              <a:uLnTx/>
              <a:uFillTx/>
              <a:latin typeface="Arial"/>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000000"/>
                </a:solidFill>
                <a:effectLst/>
                <a:uLnTx/>
                <a:uFillTx/>
                <a:latin typeface="Arial"/>
                <a:ea typeface="+mn-ea"/>
                <a:cs typeface="+mn-cs"/>
              </a:rPr>
              <a:t>To receive your refund and gift card, please return to our Belleville location with your receipt and the credit card you purchased the computer with so that we can credit the same card $90. (For consumer protection reasons, we are unable to complete any transactions without the card.)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rgbClr val="000000"/>
              </a:solidFill>
              <a:effectLst/>
              <a:uLnTx/>
              <a:uFillTx/>
              <a:latin typeface="Arial"/>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000000"/>
                </a:solidFill>
                <a:effectLst/>
                <a:uLnTx/>
                <a:uFillTx/>
                <a:latin typeface="Arial"/>
                <a:ea typeface="+mn-ea"/>
                <a:cs typeface="+mn-cs"/>
              </a:rPr>
              <a:t>We are sorry for inconveniencing you and will speak with all sales staff about the importance of carefully checking the accuracy of any bill of sale before sending the order for payment. To ensure that this doesn’t happen again, we will also instruct sales staff to confirm with customers whether an extended warranty appearing on the sales bill is there with consent before completing any transaction.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rgbClr val="000000"/>
              </a:solidFill>
              <a:effectLst/>
              <a:uLnTx/>
              <a:uFillTx/>
              <a:latin typeface="Arial"/>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rgbClr val="000000"/>
              </a:solidFill>
              <a:effectLst/>
              <a:uLnTx/>
              <a:uFillTx/>
              <a:latin typeface="Arial"/>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000000"/>
                </a:solidFill>
                <a:effectLst/>
                <a:uLnTx/>
                <a:uFillTx/>
                <a:latin typeface="Arial"/>
                <a:ea typeface="+mn-ea"/>
                <a:cs typeface="+mn-cs"/>
              </a:rPr>
              <a:t>We appreciate your choosing Future Shock for your personal electronics and look forward to seeing you soon to credit your Visa card and provide you with the best deal in town on the printer you were looking to purchase.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rgbClr val="000000"/>
              </a:solidFill>
              <a:effectLst/>
              <a:uLnTx/>
              <a:uFillTx/>
              <a:latin typeface="Arial"/>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000000"/>
                </a:solidFill>
                <a:effectLst/>
                <a:uLnTx/>
                <a:uFillTx/>
                <a:latin typeface="Arial"/>
                <a:ea typeface="+mn-ea"/>
                <a:cs typeface="+mn-cs"/>
              </a:rPr>
              <a:t>Have a great day!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rgbClr val="000000"/>
              </a:solidFill>
              <a:effectLst/>
              <a:uLnTx/>
              <a:uFillTx/>
              <a:latin typeface="Arial"/>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000000"/>
                </a:solidFill>
                <a:effectLst/>
                <a:uLnTx/>
                <a:uFillTx/>
                <a:latin typeface="Arial"/>
                <a:ea typeface="+mn-ea"/>
                <a:cs typeface="+mn-cs"/>
              </a:rPr>
              <a:t>Melissa</a:t>
            </a:r>
          </a:p>
        </p:txBody>
      </p:sp>
    </p:spTree>
    <p:extLst>
      <p:ext uri="{BB962C8B-B14F-4D97-AF65-F5344CB8AC3E}">
        <p14:creationId xmlns:p14="http://schemas.microsoft.com/office/powerpoint/2010/main" val="3561900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B579-7E89-42F1-9D23-5497A4331DF2}"/>
              </a:ext>
            </a:extLst>
          </p:cNvPr>
          <p:cNvSpPr>
            <a:spLocks noGrp="1"/>
          </p:cNvSpPr>
          <p:nvPr>
            <p:ph type="title"/>
          </p:nvPr>
        </p:nvSpPr>
        <p:spPr>
          <a:xfrm>
            <a:off x="1037875" y="339634"/>
            <a:ext cx="7068300" cy="892666"/>
          </a:xfrm>
        </p:spPr>
        <p:txBody>
          <a:bodyPr anchor="ctr"/>
          <a:lstStyle/>
          <a:p>
            <a:r>
              <a:rPr lang="en-US" sz="3600" dirty="0">
                <a:solidFill>
                  <a:srgbClr val="0070C0"/>
                </a:solidFill>
              </a:rPr>
              <a:t>Goodwill Messages</a:t>
            </a:r>
          </a:p>
        </p:txBody>
      </p:sp>
      <p:sp>
        <p:nvSpPr>
          <p:cNvPr id="3" name="Content Placeholder 2">
            <a:extLst>
              <a:ext uri="{FF2B5EF4-FFF2-40B4-BE49-F238E27FC236}">
                <a16:creationId xmlns:a16="http://schemas.microsoft.com/office/drawing/2014/main" id="{C1874DCF-1610-43E2-ABF2-FDB8DF01164F}"/>
              </a:ext>
            </a:extLst>
          </p:cNvPr>
          <p:cNvSpPr>
            <a:spLocks noGrp="1"/>
          </p:cNvSpPr>
          <p:nvPr>
            <p:ph type="body" idx="1"/>
          </p:nvPr>
        </p:nvSpPr>
        <p:spPr>
          <a:xfrm>
            <a:off x="1037874" y="1353947"/>
            <a:ext cx="7476539" cy="3544623"/>
          </a:xfrm>
        </p:spPr>
        <p:txBody>
          <a:bodyPr/>
          <a:lstStyle/>
          <a:p>
            <a:pPr marL="219456" lvl="0" indent="-219456">
              <a:lnSpc>
                <a:spcPct val="100000"/>
              </a:lnSpc>
              <a:buClr>
                <a:srgbClr val="004A78"/>
              </a:buClr>
              <a:buFont typeface="Arial" panose="020B0604020202020204" pitchFamily="34" charset="0"/>
              <a:buChar char="•"/>
            </a:pPr>
            <a:r>
              <a:rPr lang="en-US" sz="2800" dirty="0">
                <a:solidFill>
                  <a:srgbClr val="000C18"/>
                </a:solidFill>
                <a:latin typeface="Calibri" panose="020F0502020204030204" pitchFamily="34" charset="0"/>
                <a:ea typeface="Calibri" charset="0"/>
                <a:cs typeface="Calibri" panose="020F0502020204030204" pitchFamily="34" charset="0"/>
              </a:rPr>
              <a:t>Show a sense of kindness and friendliness.</a:t>
            </a:r>
          </a:p>
          <a:p>
            <a:pPr marL="219456" lvl="0" indent="-219456">
              <a:lnSpc>
                <a:spcPct val="100000"/>
              </a:lnSpc>
              <a:buClr>
                <a:srgbClr val="004A78"/>
              </a:buClr>
              <a:buFont typeface="Arial" panose="020B0604020202020204" pitchFamily="34" charset="0"/>
              <a:buChar char="•"/>
            </a:pPr>
            <a:r>
              <a:rPr lang="en-US" sz="2800" dirty="0">
                <a:solidFill>
                  <a:srgbClr val="000C18"/>
                </a:solidFill>
                <a:latin typeface="Calibri" panose="020F0502020204030204" pitchFamily="34" charset="0"/>
                <a:ea typeface="Calibri" charset="0"/>
                <a:cs typeface="Calibri" panose="020F0502020204030204" pitchFamily="34" charset="0"/>
              </a:rPr>
              <a:t>Build relationship</a:t>
            </a:r>
          </a:p>
          <a:p>
            <a:pPr marL="219456" lvl="0" indent="-219456">
              <a:lnSpc>
                <a:spcPct val="100000"/>
              </a:lnSpc>
              <a:buClr>
                <a:srgbClr val="004A78"/>
              </a:buClr>
              <a:buFont typeface="Arial" panose="020B0604020202020204" pitchFamily="34" charset="0"/>
              <a:buChar char="•"/>
            </a:pPr>
            <a:r>
              <a:rPr lang="en-US" sz="2800" i="1" dirty="0">
                <a:solidFill>
                  <a:srgbClr val="000C18"/>
                </a:solidFill>
                <a:latin typeface="Calibri" panose="020F0502020204030204" pitchFamily="34" charset="0"/>
                <a:ea typeface="Calibri" charset="0"/>
                <a:cs typeface="Calibri" panose="020F0502020204030204" pitchFamily="34" charset="0"/>
              </a:rPr>
              <a:t>Includes</a:t>
            </a:r>
            <a:r>
              <a:rPr lang="en-US" sz="2800" dirty="0">
                <a:solidFill>
                  <a:srgbClr val="000C18"/>
                </a:solidFill>
                <a:latin typeface="Calibri" panose="020F0502020204030204" pitchFamily="34" charset="0"/>
                <a:ea typeface="Calibri" charset="0"/>
                <a:cs typeface="Calibri" panose="020F0502020204030204" pitchFamily="34" charset="0"/>
              </a:rPr>
              <a:t>: </a:t>
            </a:r>
          </a:p>
          <a:p>
            <a:pPr marL="800100" lvl="1" indent="-342900">
              <a:lnSpc>
                <a:spcPct val="100000"/>
              </a:lnSpc>
              <a:buClr>
                <a:srgbClr val="004A78"/>
              </a:buClr>
              <a:buFont typeface="Wingdings" pitchFamily="2" charset="2"/>
              <a:buChar char="§"/>
            </a:pPr>
            <a:r>
              <a:rPr lang="en-US" b="1" dirty="0">
                <a:solidFill>
                  <a:schemeClr val="tx1">
                    <a:lumMod val="75000"/>
                    <a:lumOff val="25000"/>
                  </a:schemeClr>
                </a:solidFill>
                <a:latin typeface="Calibri" panose="020F0502020204030204" pitchFamily="34" charset="0"/>
                <a:ea typeface="Calibri" charset="0"/>
                <a:cs typeface="Calibri" panose="020F0502020204030204" pitchFamily="34" charset="0"/>
              </a:rPr>
              <a:t>Thank you notes</a:t>
            </a:r>
          </a:p>
          <a:p>
            <a:pPr marL="800100" lvl="1" indent="-342900">
              <a:lnSpc>
                <a:spcPct val="100000"/>
              </a:lnSpc>
              <a:buClr>
                <a:srgbClr val="004A78"/>
              </a:buClr>
              <a:buFont typeface="Wingdings" pitchFamily="2" charset="2"/>
              <a:buChar char="§"/>
            </a:pPr>
            <a:r>
              <a:rPr lang="en-US" b="1" dirty="0">
                <a:solidFill>
                  <a:schemeClr val="tx1">
                    <a:lumMod val="75000"/>
                    <a:lumOff val="25000"/>
                  </a:schemeClr>
                </a:solidFill>
                <a:latin typeface="Calibri" panose="020F0502020204030204" pitchFamily="34" charset="0"/>
                <a:ea typeface="Calibri" charset="0"/>
                <a:cs typeface="Calibri" panose="020F0502020204030204" pitchFamily="34" charset="0"/>
              </a:rPr>
              <a:t>Congratulatory messages</a:t>
            </a:r>
          </a:p>
          <a:p>
            <a:pPr marL="800100" lvl="1" indent="-342900">
              <a:lnSpc>
                <a:spcPct val="100000"/>
              </a:lnSpc>
              <a:buClr>
                <a:srgbClr val="004A78"/>
              </a:buClr>
              <a:buFont typeface="Wingdings" pitchFamily="2" charset="2"/>
              <a:buChar char="§"/>
            </a:pPr>
            <a:r>
              <a:rPr lang="en-US" b="1" dirty="0">
                <a:solidFill>
                  <a:schemeClr val="tx1">
                    <a:lumMod val="75000"/>
                    <a:lumOff val="25000"/>
                  </a:schemeClr>
                </a:solidFill>
                <a:latin typeface="Calibri" panose="020F0502020204030204" pitchFamily="34" charset="0"/>
                <a:ea typeface="Calibri" charset="0"/>
                <a:cs typeface="Calibri" panose="020F0502020204030204" pitchFamily="34" charset="0"/>
              </a:rPr>
              <a:t>Expressions of sympathy</a:t>
            </a:r>
            <a:endParaRPr lang="en-US" sz="2800" b="1" dirty="0">
              <a:solidFill>
                <a:schemeClr val="tx1">
                  <a:lumMod val="75000"/>
                  <a:lumOff val="25000"/>
                </a:schemeClr>
              </a:solidFill>
              <a:latin typeface="Calibri" panose="020F0502020204030204" pitchFamily="34" charset="0"/>
              <a:ea typeface="Calibri" charset="0"/>
              <a:cs typeface="Calibri" panose="020F0502020204030204" pitchFamily="34" charset="0"/>
            </a:endParaRPr>
          </a:p>
        </p:txBody>
      </p:sp>
      <p:sp>
        <p:nvSpPr>
          <p:cNvPr id="5" name="Slide Number Placeholder 4">
            <a:extLst>
              <a:ext uri="{FF2B5EF4-FFF2-40B4-BE49-F238E27FC236}">
                <a16:creationId xmlns:a16="http://schemas.microsoft.com/office/drawing/2014/main" id="{D8EA50B4-ED44-40DE-9383-A7F5503F3FC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1300" b="0" i="0" u="none" strike="noStrike" kern="0" cap="none" spc="0" normalizeH="0" baseline="0" noProof="0" smtClean="0">
                <a:ln>
                  <a:noFill/>
                </a:ln>
                <a:solidFill>
                  <a:srgbClr val="25A6E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en-US" sz="1300" b="0" i="0" u="none" strike="noStrike" kern="0" cap="none" spc="0" normalizeH="0" baseline="0" noProof="0" dirty="0">
              <a:ln>
                <a:noFill/>
              </a:ln>
              <a:solidFill>
                <a:srgbClr val="25A6E0"/>
              </a:solidFill>
              <a:effectLst/>
              <a:uLnTx/>
              <a:uFillTx/>
              <a:latin typeface="Inter-Regular"/>
              <a:ea typeface="Inter-Regular"/>
              <a:sym typeface="Inter-Regular"/>
            </a:endParaRPr>
          </a:p>
        </p:txBody>
      </p:sp>
    </p:spTree>
    <p:extLst>
      <p:ext uri="{BB962C8B-B14F-4D97-AF65-F5344CB8AC3E}">
        <p14:creationId xmlns:p14="http://schemas.microsoft.com/office/powerpoint/2010/main" val="377716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6EE66-52AE-455C-A233-B3BE15F1CF73}"/>
              </a:ext>
            </a:extLst>
          </p:cNvPr>
          <p:cNvSpPr>
            <a:spLocks noGrp="1"/>
          </p:cNvSpPr>
          <p:nvPr>
            <p:ph type="title"/>
          </p:nvPr>
        </p:nvSpPr>
        <p:spPr>
          <a:xfrm>
            <a:off x="1037850" y="378800"/>
            <a:ext cx="7068300" cy="718222"/>
          </a:xfrm>
        </p:spPr>
        <p:txBody>
          <a:bodyPr anchor="ctr"/>
          <a:lstStyle/>
          <a:p>
            <a:r>
              <a:rPr lang="en-US" dirty="0">
                <a:solidFill>
                  <a:srgbClr val="0070C0"/>
                </a:solidFill>
              </a:rPr>
              <a:t>The Five Ss of Goodwill Messages</a:t>
            </a:r>
          </a:p>
        </p:txBody>
      </p:sp>
      <p:pic>
        <p:nvPicPr>
          <p:cNvPr id="38" name="Content Placeholder 37" descr="Be selfless. Be specific. Be sincere. Be spontaneous. Keep it short.">
            <a:extLst>
              <a:ext uri="{FF2B5EF4-FFF2-40B4-BE49-F238E27FC236}">
                <a16:creationId xmlns:a16="http://schemas.microsoft.com/office/drawing/2014/main" id="{61D01BA4-85F9-4852-BC4F-1D5044D9E5C9}"/>
              </a:ext>
            </a:extLst>
          </p:cNvPr>
          <p:cNvPicPr>
            <a:picLocks noGrp="1" noChangeAspect="1"/>
          </p:cNvPicPr>
          <p:nvPr>
            <p:ph sz="quarter" idx="16"/>
          </p:nvPr>
        </p:nvPicPr>
        <p:blipFill>
          <a:blip r:embed="rId2" cstate="screen">
            <a:extLst>
              <a:ext uri="{28A0092B-C50C-407E-A947-70E740481C1C}">
                <a14:useLocalDpi xmlns:a14="http://schemas.microsoft.com/office/drawing/2010/main"/>
              </a:ext>
            </a:extLst>
          </a:blip>
          <a:stretch>
            <a:fillRect/>
          </a:stretch>
        </p:blipFill>
        <p:spPr>
          <a:xfrm>
            <a:off x="1102534" y="1097022"/>
            <a:ext cx="6938932" cy="3807163"/>
          </a:xfrm>
          <a:prstGeom prst="rect">
            <a:avLst/>
          </a:prstGeom>
        </p:spPr>
      </p:pic>
      <p:sp>
        <p:nvSpPr>
          <p:cNvPr id="5" name="Slide Number Placeholder 4">
            <a:extLst>
              <a:ext uri="{FF2B5EF4-FFF2-40B4-BE49-F238E27FC236}">
                <a16:creationId xmlns:a16="http://schemas.microsoft.com/office/drawing/2014/main" id="{B3512C59-6F00-4805-8E05-3BB401EF1EFF}"/>
              </a:ext>
            </a:extLst>
          </p:cNvPr>
          <p:cNvSpPr>
            <a:spLocks noGrp="1"/>
          </p:cNvSpPr>
          <p:nvPr>
            <p:ph type="sldNum" sz="quarter" idx="4"/>
          </p:nvPr>
        </p:nvSpPr>
        <p:spPr/>
        <p:txBody>
          <a:bodyPr/>
          <a:lstStyle/>
          <a:p>
            <a:fld id="{F9BE6549-90FB-4E0E-8C54-0640FEBC787D}" type="slidenum">
              <a:rPr lang="en-US" smtClean="0"/>
              <a:pPr/>
              <a:t>35</a:t>
            </a:fld>
            <a:endParaRPr lang="en-US" dirty="0"/>
          </a:p>
        </p:txBody>
      </p:sp>
    </p:spTree>
    <p:extLst>
      <p:ext uri="{BB962C8B-B14F-4D97-AF65-F5344CB8AC3E}">
        <p14:creationId xmlns:p14="http://schemas.microsoft.com/office/powerpoint/2010/main" val="314168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B579-7E89-42F1-9D23-5497A4331DF2}"/>
              </a:ext>
            </a:extLst>
          </p:cNvPr>
          <p:cNvSpPr>
            <a:spLocks noGrp="1"/>
          </p:cNvSpPr>
          <p:nvPr>
            <p:ph type="title"/>
          </p:nvPr>
        </p:nvSpPr>
        <p:spPr>
          <a:xfrm>
            <a:off x="1037875" y="339634"/>
            <a:ext cx="7068300" cy="892666"/>
          </a:xfrm>
        </p:spPr>
        <p:txBody>
          <a:bodyPr anchor="ctr"/>
          <a:lstStyle/>
          <a:p>
            <a:r>
              <a:rPr lang="en-US" sz="3600" dirty="0">
                <a:solidFill>
                  <a:srgbClr val="0070C0"/>
                </a:solidFill>
              </a:rPr>
              <a:t>Goodwill Messages</a:t>
            </a:r>
          </a:p>
        </p:txBody>
      </p:sp>
      <p:sp>
        <p:nvSpPr>
          <p:cNvPr id="3" name="Content Placeholder 2">
            <a:extLst>
              <a:ext uri="{FF2B5EF4-FFF2-40B4-BE49-F238E27FC236}">
                <a16:creationId xmlns:a16="http://schemas.microsoft.com/office/drawing/2014/main" id="{C1874DCF-1610-43E2-ABF2-FDB8DF01164F}"/>
              </a:ext>
            </a:extLst>
          </p:cNvPr>
          <p:cNvSpPr>
            <a:spLocks noGrp="1"/>
          </p:cNvSpPr>
          <p:nvPr>
            <p:ph type="body" idx="1"/>
          </p:nvPr>
        </p:nvSpPr>
        <p:spPr>
          <a:xfrm>
            <a:off x="1037874" y="1353947"/>
            <a:ext cx="7476539" cy="3544623"/>
          </a:xfrm>
        </p:spPr>
        <p:txBody>
          <a:bodyPr/>
          <a:lstStyle/>
          <a:p>
            <a:pPr marL="0" lvl="0" indent="0">
              <a:lnSpc>
                <a:spcPct val="100000"/>
              </a:lnSpc>
              <a:buClr>
                <a:srgbClr val="004A78"/>
              </a:buClr>
              <a:buNone/>
            </a:pPr>
            <a:r>
              <a:rPr lang="en-US" sz="2800" b="1" dirty="0">
                <a:solidFill>
                  <a:srgbClr val="000C18"/>
                </a:solidFill>
                <a:latin typeface="Calibri" panose="020F0502020204030204" pitchFamily="34" charset="0"/>
                <a:ea typeface="Calibri" charset="0"/>
                <a:cs typeface="Calibri" panose="020F0502020204030204" pitchFamily="34" charset="0"/>
              </a:rPr>
              <a:t>Follow The 5 S’s</a:t>
            </a:r>
          </a:p>
          <a:p>
            <a:pPr marL="0" lvl="0" indent="0">
              <a:lnSpc>
                <a:spcPct val="100000"/>
              </a:lnSpc>
              <a:buClr>
                <a:srgbClr val="004A78"/>
              </a:buClr>
              <a:buNone/>
            </a:pPr>
            <a:endParaRPr lang="en-US" sz="2800" dirty="0">
              <a:solidFill>
                <a:srgbClr val="000C18"/>
              </a:solidFill>
              <a:latin typeface="Calibri" panose="020F0502020204030204" pitchFamily="34" charset="0"/>
              <a:ea typeface="Calibri" charset="0"/>
              <a:cs typeface="Calibri" panose="020F0502020204030204" pitchFamily="34" charset="0"/>
            </a:endParaRPr>
          </a:p>
          <a:p>
            <a:pPr lvl="0" indent="-457200">
              <a:lnSpc>
                <a:spcPct val="100000"/>
              </a:lnSpc>
              <a:buClr>
                <a:srgbClr val="004A78"/>
              </a:buClr>
              <a:buFont typeface="+mj-lt"/>
              <a:buAutoNum type="arabicPeriod"/>
            </a:pPr>
            <a:r>
              <a:rPr lang="en-US" b="1" dirty="0">
                <a:solidFill>
                  <a:srgbClr val="000C18"/>
                </a:solidFill>
                <a:latin typeface="Calibri" panose="020F0502020204030204" pitchFamily="34" charset="0"/>
                <a:ea typeface="Calibri" charset="0"/>
                <a:cs typeface="Calibri" panose="020F0502020204030204" pitchFamily="34" charset="0"/>
              </a:rPr>
              <a:t>Specific</a:t>
            </a:r>
            <a:r>
              <a:rPr lang="en-US" dirty="0">
                <a:solidFill>
                  <a:srgbClr val="000C18"/>
                </a:solidFill>
                <a:latin typeface="Calibri" panose="020F0502020204030204" pitchFamily="34" charset="0"/>
                <a:ea typeface="Calibri" charset="0"/>
                <a:cs typeface="Calibri" panose="020F0502020204030204" pitchFamily="34" charset="0"/>
              </a:rPr>
              <a:t> (reference the situation)</a:t>
            </a:r>
          </a:p>
          <a:p>
            <a:pPr lvl="0" indent="-457200">
              <a:lnSpc>
                <a:spcPct val="100000"/>
              </a:lnSpc>
              <a:buClr>
                <a:srgbClr val="004A78"/>
              </a:buClr>
              <a:buFont typeface="+mj-lt"/>
              <a:buAutoNum type="arabicPeriod"/>
            </a:pPr>
            <a:r>
              <a:rPr lang="en-US" b="1" dirty="0">
                <a:solidFill>
                  <a:srgbClr val="000C18"/>
                </a:solidFill>
                <a:latin typeface="Calibri" panose="020F0502020204030204" pitchFamily="34" charset="0"/>
                <a:ea typeface="Calibri" charset="0"/>
                <a:cs typeface="Calibri" panose="020F0502020204030204" pitchFamily="34" charset="0"/>
              </a:rPr>
              <a:t>Sincere</a:t>
            </a:r>
            <a:r>
              <a:rPr lang="en-US" dirty="0">
                <a:solidFill>
                  <a:srgbClr val="000C18"/>
                </a:solidFill>
                <a:latin typeface="Calibri" panose="020F0502020204030204" pitchFamily="34" charset="0"/>
                <a:ea typeface="Calibri" charset="0"/>
                <a:cs typeface="Calibri" panose="020F0502020204030204" pitchFamily="34" charset="0"/>
              </a:rPr>
              <a:t> (don't use clichés…It is with a heavy heart)</a:t>
            </a:r>
          </a:p>
          <a:p>
            <a:pPr lvl="0" indent="-457200">
              <a:lnSpc>
                <a:spcPct val="100000"/>
              </a:lnSpc>
              <a:buClr>
                <a:srgbClr val="004A78"/>
              </a:buClr>
              <a:buFont typeface="+mj-lt"/>
              <a:buAutoNum type="arabicPeriod"/>
            </a:pPr>
            <a:r>
              <a:rPr lang="en-US" b="1" dirty="0">
                <a:solidFill>
                  <a:srgbClr val="000C18"/>
                </a:solidFill>
                <a:latin typeface="Calibri" panose="020F0502020204030204" pitchFamily="34" charset="0"/>
                <a:ea typeface="Calibri" charset="0"/>
                <a:cs typeface="Calibri" panose="020F0502020204030204" pitchFamily="34" charset="0"/>
              </a:rPr>
              <a:t>Selfless</a:t>
            </a:r>
            <a:r>
              <a:rPr lang="en-US" dirty="0">
                <a:solidFill>
                  <a:srgbClr val="000C18"/>
                </a:solidFill>
                <a:latin typeface="Calibri" panose="020F0502020204030204" pitchFamily="34" charset="0"/>
                <a:ea typeface="Calibri" charset="0"/>
                <a:cs typeface="Calibri" panose="020F0502020204030204" pitchFamily="34" charset="0"/>
              </a:rPr>
              <a:t> (focus on the receiver, not yourself)</a:t>
            </a:r>
          </a:p>
          <a:p>
            <a:pPr lvl="0" indent="-457200">
              <a:lnSpc>
                <a:spcPct val="100000"/>
              </a:lnSpc>
              <a:buClr>
                <a:srgbClr val="004A78"/>
              </a:buClr>
              <a:buFont typeface="+mj-lt"/>
              <a:buAutoNum type="arabicPeriod"/>
            </a:pPr>
            <a:r>
              <a:rPr lang="en-US" b="1" dirty="0">
                <a:solidFill>
                  <a:srgbClr val="000C18"/>
                </a:solidFill>
                <a:latin typeface="Calibri" panose="020F0502020204030204" pitchFamily="34" charset="0"/>
                <a:ea typeface="Calibri" charset="0"/>
                <a:cs typeface="Calibri" panose="020F0502020204030204" pitchFamily="34" charset="0"/>
              </a:rPr>
              <a:t>Short</a:t>
            </a:r>
            <a:r>
              <a:rPr lang="en-US" dirty="0">
                <a:solidFill>
                  <a:srgbClr val="000C18"/>
                </a:solidFill>
                <a:latin typeface="Calibri" panose="020F0502020204030204" pitchFamily="34" charset="0"/>
                <a:ea typeface="Calibri" charset="0"/>
                <a:cs typeface="Calibri" panose="020F0502020204030204" pitchFamily="34" charset="0"/>
              </a:rPr>
              <a:t> (sentences and paragraphs should be concise)</a:t>
            </a:r>
          </a:p>
          <a:p>
            <a:pPr lvl="0" indent="-457200">
              <a:lnSpc>
                <a:spcPct val="100000"/>
              </a:lnSpc>
              <a:buClr>
                <a:srgbClr val="004A78"/>
              </a:buClr>
              <a:buFont typeface="+mj-lt"/>
              <a:buAutoNum type="arabicPeriod"/>
            </a:pPr>
            <a:r>
              <a:rPr lang="en-US" b="1" dirty="0">
                <a:solidFill>
                  <a:srgbClr val="000C18"/>
                </a:solidFill>
                <a:latin typeface="Calibri" panose="020F0502020204030204" pitchFamily="34" charset="0"/>
                <a:ea typeface="Calibri" charset="0"/>
                <a:cs typeface="Calibri" panose="020F0502020204030204" pitchFamily="34" charset="0"/>
              </a:rPr>
              <a:t>Spontaneous</a:t>
            </a:r>
            <a:r>
              <a:rPr lang="en-US" dirty="0">
                <a:solidFill>
                  <a:srgbClr val="000C18"/>
                </a:solidFill>
                <a:latin typeface="Calibri" panose="020F0502020204030204" pitchFamily="34" charset="0"/>
                <a:ea typeface="Calibri" charset="0"/>
                <a:cs typeface="Calibri" panose="020F0502020204030204" pitchFamily="34" charset="0"/>
              </a:rPr>
              <a:t> (respond in a timely manner)</a:t>
            </a:r>
          </a:p>
        </p:txBody>
      </p:sp>
      <p:sp>
        <p:nvSpPr>
          <p:cNvPr id="5" name="Slide Number Placeholder 4">
            <a:extLst>
              <a:ext uri="{FF2B5EF4-FFF2-40B4-BE49-F238E27FC236}">
                <a16:creationId xmlns:a16="http://schemas.microsoft.com/office/drawing/2014/main" id="{D8EA50B4-ED44-40DE-9383-A7F5503F3FC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1300" b="0" i="0" u="none" strike="noStrike" kern="0" cap="none" spc="0" normalizeH="0" baseline="0" noProof="0" smtClean="0">
                <a:ln>
                  <a:noFill/>
                </a:ln>
                <a:solidFill>
                  <a:srgbClr val="25A6E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lang="en-US" sz="1300" b="0" i="0" u="none" strike="noStrike" kern="0" cap="none" spc="0" normalizeH="0" baseline="0" noProof="0" dirty="0">
              <a:ln>
                <a:noFill/>
              </a:ln>
              <a:solidFill>
                <a:srgbClr val="25A6E0"/>
              </a:solidFill>
              <a:effectLst/>
              <a:uLnTx/>
              <a:uFillTx/>
              <a:latin typeface="Inter-Regular"/>
              <a:ea typeface="Inter-Regular"/>
              <a:sym typeface="Inter-Regular"/>
            </a:endParaRPr>
          </a:p>
        </p:txBody>
      </p:sp>
    </p:spTree>
    <p:extLst>
      <p:ext uri="{BB962C8B-B14F-4D97-AF65-F5344CB8AC3E}">
        <p14:creationId xmlns:p14="http://schemas.microsoft.com/office/powerpoint/2010/main" val="121809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B579-7E89-42F1-9D23-5497A4331DF2}"/>
              </a:ext>
            </a:extLst>
          </p:cNvPr>
          <p:cNvSpPr>
            <a:spLocks noGrp="1"/>
          </p:cNvSpPr>
          <p:nvPr>
            <p:ph type="title"/>
          </p:nvPr>
        </p:nvSpPr>
        <p:spPr>
          <a:xfrm>
            <a:off x="287190" y="176915"/>
            <a:ext cx="2426030" cy="1561944"/>
          </a:xfrm>
        </p:spPr>
        <p:txBody>
          <a:bodyPr anchor="ctr"/>
          <a:lstStyle/>
          <a:p>
            <a:r>
              <a:rPr lang="en-US" sz="2400" dirty="0">
                <a:solidFill>
                  <a:srgbClr val="0070C0"/>
                </a:solidFill>
              </a:rPr>
              <a:t>Goodwill Message - </a:t>
            </a:r>
            <a:r>
              <a:rPr lang="en-US" sz="2400" i="1" dirty="0">
                <a:solidFill>
                  <a:srgbClr val="0070C0"/>
                </a:solidFill>
                <a:latin typeface="Calibri" panose="020F0502020204030204" pitchFamily="34" charset="0"/>
                <a:cs typeface="Calibri" panose="020F0502020204030204" pitchFamily="34" charset="0"/>
              </a:rPr>
              <a:t>Example</a:t>
            </a:r>
            <a:endParaRPr lang="en-US" sz="1400" i="1" dirty="0">
              <a:solidFill>
                <a:srgbClr val="BA0076"/>
              </a:solidFill>
              <a:latin typeface="Calibri" panose="020F0502020204030204" pitchFamily="34" charset="0"/>
              <a:ea typeface="Source Sans Pro" panose="020B050303040302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D8EA50B4-ED44-40DE-9383-A7F5503F3FC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9BE6549-90FB-4E0E-8C54-0640FEBC787D}" type="slidenum">
              <a:rPr kumimoji="0" lang="en-US" sz="1300" b="0" i="0" u="none" strike="noStrike" kern="0" cap="none" spc="0" normalizeH="0" baseline="0" noProof="0" smtClean="0">
                <a:ln>
                  <a:noFill/>
                </a:ln>
                <a:solidFill>
                  <a:srgbClr val="25A6E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lang="en-US" sz="1300" b="0" i="0" u="none" strike="noStrike" kern="0" cap="none" spc="0" normalizeH="0" baseline="0" noProof="0" dirty="0">
              <a:ln>
                <a:noFill/>
              </a:ln>
              <a:solidFill>
                <a:srgbClr val="25A6E0"/>
              </a:solidFill>
              <a:effectLst/>
              <a:uLnTx/>
              <a:uFillTx/>
              <a:latin typeface="Inter-Regular"/>
              <a:ea typeface="Inter-Regular"/>
              <a:sym typeface="Inter-Regular"/>
            </a:endParaRPr>
          </a:p>
        </p:txBody>
      </p:sp>
      <p:sp>
        <p:nvSpPr>
          <p:cNvPr id="7" name="Rectangle 6">
            <a:extLst>
              <a:ext uri="{FF2B5EF4-FFF2-40B4-BE49-F238E27FC236}">
                <a16:creationId xmlns:a16="http://schemas.microsoft.com/office/drawing/2014/main" id="{27DDE90E-0F27-BD48-A885-376D8EF5C9FD}"/>
              </a:ext>
            </a:extLst>
          </p:cNvPr>
          <p:cNvSpPr/>
          <p:nvPr/>
        </p:nvSpPr>
        <p:spPr>
          <a:xfrm>
            <a:off x="2128605" y="176915"/>
            <a:ext cx="6925455" cy="4770537"/>
          </a:xfrm>
          <a:prstGeom prst="rect">
            <a:avLst/>
          </a:prstGeom>
          <a:solidFill>
            <a:srgbClr val="FFFFFF"/>
          </a:solidFill>
          <a:ln w="25400" cap="flat" cmpd="sng" algn="ctr">
            <a:noFill/>
            <a:prstDash val="solid"/>
          </a:ln>
          <a:effectLst/>
        </p:spPr>
        <p:txBody>
          <a:bodyPr wrap="square">
            <a:spAutoFit/>
          </a:bodyPr>
          <a:lstStyle/>
          <a:p>
            <a:pPr lvl="0">
              <a:buClrTx/>
            </a:pPr>
            <a:r>
              <a:rPr lang="en-US" sz="1600" dirty="0">
                <a:ea typeface="+mn-ea"/>
                <a:cs typeface="+mn-cs"/>
              </a:rPr>
              <a:t>Hi Alana,</a:t>
            </a:r>
            <a:br>
              <a:rPr lang="en-US" sz="1600" dirty="0">
                <a:ea typeface="+mn-ea"/>
                <a:cs typeface="+mn-cs"/>
              </a:rPr>
            </a:br>
            <a:endParaRPr lang="en-US" sz="1600" dirty="0">
              <a:ea typeface="+mn-ea"/>
              <a:cs typeface="+mn-cs"/>
            </a:endParaRPr>
          </a:p>
          <a:p>
            <a:pPr lvl="0">
              <a:buClrTx/>
            </a:pPr>
            <a:r>
              <a:rPr lang="en-US" sz="1600" dirty="0">
                <a:ea typeface="+mn-ea"/>
                <a:cs typeface="+mn-cs"/>
              </a:rPr>
              <a:t>I just wanted to thank you for putting in a good word for me with your manager. </a:t>
            </a:r>
            <a:br>
              <a:rPr lang="en-US" sz="1600" dirty="0">
                <a:ea typeface="+mn-ea"/>
                <a:cs typeface="+mn-cs"/>
              </a:rPr>
            </a:br>
            <a:br>
              <a:rPr lang="en-US" sz="1600" dirty="0">
                <a:ea typeface="+mn-ea"/>
                <a:cs typeface="+mn-cs"/>
              </a:rPr>
            </a:br>
            <a:r>
              <a:rPr lang="en-US" sz="1600" dirty="0">
                <a:ea typeface="+mn-ea"/>
                <a:cs typeface="+mn-cs"/>
              </a:rPr>
              <a:t>She told me today that I came highly recommended, and I knew right away who that came from—only the most kind and thoughtful person I’ve ever had the pleasure of working with!</a:t>
            </a:r>
            <a:br>
              <a:rPr lang="en-US" sz="1600" dirty="0">
                <a:ea typeface="+mn-ea"/>
                <a:cs typeface="+mn-cs"/>
              </a:rPr>
            </a:br>
            <a:br>
              <a:rPr lang="en-US" sz="1600" dirty="0">
                <a:ea typeface="+mn-ea"/>
                <a:cs typeface="+mn-cs"/>
              </a:rPr>
            </a:br>
            <a:r>
              <a:rPr lang="en-US" sz="1600" dirty="0">
                <a:ea typeface="+mn-ea"/>
                <a:cs typeface="+mn-cs"/>
              </a:rPr>
              <a:t>I really appreciate all the help you’ve given me over the years, but especially for bringing me this opportunity. It means a lot to me and my family.</a:t>
            </a:r>
          </a:p>
          <a:p>
            <a:pPr lvl="0">
              <a:buClrTx/>
            </a:pPr>
            <a:br>
              <a:rPr lang="en-US" sz="1600" dirty="0">
                <a:ea typeface="+mn-ea"/>
                <a:cs typeface="+mn-cs"/>
              </a:rPr>
            </a:br>
            <a:r>
              <a:rPr lang="en-US" sz="1600" dirty="0">
                <a:ea typeface="+mn-ea"/>
                <a:cs typeface="+mn-cs"/>
              </a:rPr>
              <a:t>If there’s anything I can help you with in return—anything at all—you name it. I owe you one.</a:t>
            </a:r>
          </a:p>
          <a:p>
            <a:pPr lvl="0">
              <a:buClrTx/>
            </a:pPr>
            <a:br>
              <a:rPr lang="en-US" sz="1600" dirty="0">
                <a:ea typeface="+mn-ea"/>
                <a:cs typeface="+mn-cs"/>
              </a:rPr>
            </a:br>
            <a:r>
              <a:rPr lang="en-US" sz="1600" dirty="0">
                <a:ea typeface="+mn-ea"/>
                <a:cs typeface="+mn-cs"/>
              </a:rPr>
              <a:t>Many thanks,</a:t>
            </a:r>
          </a:p>
          <a:p>
            <a:pPr lvl="0">
              <a:buClrTx/>
            </a:pPr>
            <a:br>
              <a:rPr lang="en-US" sz="1600" dirty="0">
                <a:ea typeface="+mn-ea"/>
                <a:cs typeface="+mn-cs"/>
              </a:rPr>
            </a:br>
            <a:r>
              <a:rPr lang="en-US" sz="1600" dirty="0">
                <a:ea typeface="+mn-ea"/>
                <a:cs typeface="+mn-cs"/>
              </a:rPr>
              <a:t>Jeremy</a:t>
            </a:r>
          </a:p>
        </p:txBody>
      </p:sp>
      <p:sp>
        <p:nvSpPr>
          <p:cNvPr id="6" name="Rectangle 5">
            <a:extLst>
              <a:ext uri="{FF2B5EF4-FFF2-40B4-BE49-F238E27FC236}">
                <a16:creationId xmlns:a16="http://schemas.microsoft.com/office/drawing/2014/main" id="{6FDD041E-56E5-3748-8358-316E74CD76C9}"/>
              </a:ext>
            </a:extLst>
          </p:cNvPr>
          <p:cNvSpPr/>
          <p:nvPr/>
        </p:nvSpPr>
        <p:spPr>
          <a:xfrm>
            <a:off x="4482060" y="4733617"/>
            <a:ext cx="4572000" cy="200055"/>
          </a:xfrm>
          <a:prstGeom prst="rect">
            <a:avLst/>
          </a:prstGeom>
        </p:spPr>
        <p:txBody>
          <a:bodyPr>
            <a:spAutoFit/>
          </a:bodyPr>
          <a:lstStyle/>
          <a:p>
            <a:pPr algn="r"/>
            <a:r>
              <a:rPr lang="en-US" sz="700" dirty="0">
                <a:solidFill>
                  <a:schemeClr val="bg2"/>
                </a:solidFill>
              </a:rPr>
              <a:t>Figure 4. Goodwill Example Message. Adapted from "</a:t>
            </a:r>
            <a:r>
              <a:rPr lang="en-US" sz="700" dirty="0" err="1">
                <a:solidFill>
                  <a:schemeClr val="bg2"/>
                </a:solidFill>
              </a:rPr>
              <a:t>Communication@Work</a:t>
            </a:r>
            <a:r>
              <a:rPr lang="en-US" sz="700" dirty="0">
                <a:solidFill>
                  <a:schemeClr val="bg2"/>
                </a:solidFill>
              </a:rPr>
              <a:t>" by Smith, 2019.</a:t>
            </a:r>
          </a:p>
        </p:txBody>
      </p:sp>
    </p:spTree>
    <p:extLst>
      <p:ext uri="{BB962C8B-B14F-4D97-AF65-F5344CB8AC3E}">
        <p14:creationId xmlns:p14="http://schemas.microsoft.com/office/powerpoint/2010/main" val="2481453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Google Shape;136;p21"/>
          <p:cNvSpPr txBox="1">
            <a:spLocks noGrp="1"/>
          </p:cNvSpPr>
          <p:nvPr>
            <p:ph type="body" idx="1"/>
          </p:nvPr>
        </p:nvSpPr>
        <p:spPr>
          <a:xfrm>
            <a:off x="1067855" y="1159288"/>
            <a:ext cx="3076926" cy="1649700"/>
          </a:xfrm>
          <a:prstGeom prst="rect">
            <a:avLst/>
          </a:prstGeom>
        </p:spPr>
        <p:txBody>
          <a:bodyPr spcFirstLastPara="1" wrap="square" lIns="0" tIns="0" rIns="0" bIns="0" anchor="t" anchorCtr="0">
            <a:noAutofit/>
          </a:bodyPr>
          <a:lstStyle/>
          <a:p>
            <a:pPr marL="0" lvl="0" indent="0" algn="l" rtl="0">
              <a:lnSpc>
                <a:spcPct val="100000"/>
              </a:lnSpc>
              <a:spcBef>
                <a:spcPts val="600"/>
              </a:spcBef>
              <a:spcAft>
                <a:spcPts val="0"/>
              </a:spcAft>
              <a:buNone/>
            </a:pPr>
            <a:r>
              <a:rPr lang="en" sz="4400" b="1" dirty="0">
                <a:solidFill>
                  <a:srgbClr val="C00000"/>
                </a:solidFill>
                <a:latin typeface="Source Sans Pro" panose="020B0503030403020204" pitchFamily="34" charset="0"/>
                <a:ea typeface="Source Sans Pro" panose="020B0503030403020204" pitchFamily="34" charset="0"/>
              </a:rPr>
              <a:t>Negative</a:t>
            </a:r>
            <a:r>
              <a:rPr lang="en" sz="4000" dirty="0">
                <a:latin typeface="Source Sans Pro" panose="020B0503030403020204" pitchFamily="34" charset="0"/>
                <a:ea typeface="Source Sans Pro" panose="020B0503030403020204" pitchFamily="34" charset="0"/>
              </a:rPr>
              <a:t> </a:t>
            </a:r>
            <a:r>
              <a:rPr lang="en" sz="4000" dirty="0">
                <a:solidFill>
                  <a:srgbClr val="C00000"/>
                </a:solidFill>
                <a:latin typeface="Source Sans Pro" panose="020B0503030403020204" pitchFamily="34" charset="0"/>
                <a:ea typeface="Source Sans Pro" panose="020B0503030403020204" pitchFamily="34" charset="0"/>
              </a:rPr>
              <a:t>Business Messages</a:t>
            </a:r>
            <a:endParaRPr sz="4000" dirty="0">
              <a:solidFill>
                <a:srgbClr val="C00000"/>
              </a:solidFill>
              <a:latin typeface="Source Sans Pro" panose="020B0503030403020204" pitchFamily="34" charset="0"/>
              <a:ea typeface="Source Sans Pro" panose="020B0503030403020204" pitchFamily="34" charset="0"/>
            </a:endParaRPr>
          </a:p>
        </p:txBody>
      </p:sp>
      <p:sp>
        <p:nvSpPr>
          <p:cNvPr id="138" name="Google Shape;138;p21"/>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38</a:t>
            </a:fld>
            <a:endParaRPr>
              <a:solidFill>
                <a:schemeClr val="lt1"/>
              </a:solidFill>
            </a:endParaRPr>
          </a:p>
        </p:txBody>
      </p:sp>
      <p:pic>
        <p:nvPicPr>
          <p:cNvPr id="2" name="Picture 1">
            <a:extLst>
              <a:ext uri="{FF2B5EF4-FFF2-40B4-BE49-F238E27FC236}">
                <a16:creationId xmlns:a16="http://schemas.microsoft.com/office/drawing/2014/main" id="{E456A3A6-E788-B241-BF85-7228009DA48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90655" y="0"/>
            <a:ext cx="4253345" cy="5143500"/>
          </a:xfrm>
          <a:prstGeom prst="rect">
            <a:avLst/>
          </a:prstGeom>
        </p:spPr>
      </p:pic>
    </p:spTree>
    <p:extLst>
      <p:ext uri="{BB962C8B-B14F-4D97-AF65-F5344CB8AC3E}">
        <p14:creationId xmlns:p14="http://schemas.microsoft.com/office/powerpoint/2010/main" val="21218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4856" y="455000"/>
            <a:ext cx="7551319" cy="396300"/>
          </a:xfrm>
        </p:spPr>
        <p:txBody>
          <a:bodyPr/>
          <a:lstStyle/>
          <a:p>
            <a:r>
              <a:rPr lang="en-US" b="1" dirty="0">
                <a:solidFill>
                  <a:srgbClr val="0070C0"/>
                </a:solidFill>
                <a:latin typeface="+mj-lt"/>
              </a:rPr>
              <a:t>Goals in Conveying Unfavorable News</a:t>
            </a:r>
          </a:p>
        </p:txBody>
      </p:sp>
      <p:sp>
        <p:nvSpPr>
          <p:cNvPr id="7" name="Content Placeholder 6"/>
          <p:cNvSpPr>
            <a:spLocks noGrp="1"/>
          </p:cNvSpPr>
          <p:nvPr>
            <p:ph sz="quarter" idx="16"/>
          </p:nvPr>
        </p:nvSpPr>
        <p:spPr>
          <a:xfrm>
            <a:off x="554856" y="1271588"/>
            <a:ext cx="5477644" cy="2957512"/>
          </a:xfrm>
        </p:spPr>
        <p:txBody>
          <a:bodyPr/>
          <a:lstStyle/>
          <a:p>
            <a:pPr>
              <a:buFont typeface="Arial" panose="020B0604020202020204" pitchFamily="34" charset="0"/>
              <a:buChar char="•"/>
            </a:pPr>
            <a:r>
              <a:rPr lang="en-IN" sz="2400" dirty="0">
                <a:latin typeface="+mj-lt"/>
              </a:rPr>
              <a:t>Explaining clearly and completely</a:t>
            </a:r>
          </a:p>
          <a:p>
            <a:pPr>
              <a:buFont typeface="Arial" panose="020B0604020202020204" pitchFamily="34" charset="0"/>
              <a:buChar char="•"/>
            </a:pPr>
            <a:r>
              <a:rPr lang="en-IN" sz="2400" dirty="0">
                <a:latin typeface="+mj-lt"/>
              </a:rPr>
              <a:t>Conveying empathy and sensitivity</a:t>
            </a:r>
          </a:p>
          <a:p>
            <a:pPr>
              <a:buFont typeface="Arial" panose="020B0604020202020204" pitchFamily="34" charset="0"/>
              <a:buChar char="•"/>
            </a:pPr>
            <a:r>
              <a:rPr lang="en-IN" sz="2400" dirty="0">
                <a:latin typeface="+mj-lt"/>
              </a:rPr>
              <a:t>Projecting a professional image</a:t>
            </a:r>
          </a:p>
          <a:p>
            <a:pPr>
              <a:buFont typeface="Arial" panose="020B0604020202020204" pitchFamily="34" charset="0"/>
              <a:buChar char="•"/>
            </a:pPr>
            <a:r>
              <a:rPr lang="en-IN" sz="2400" dirty="0">
                <a:latin typeface="+mj-lt"/>
              </a:rPr>
              <a:t>Being fair</a:t>
            </a:r>
          </a:p>
          <a:p>
            <a:pPr>
              <a:buFont typeface="Arial" panose="020B0604020202020204" pitchFamily="34" charset="0"/>
              <a:buChar char="•"/>
            </a:pPr>
            <a:r>
              <a:rPr lang="en-IN" sz="2400" dirty="0">
                <a:latin typeface="+mj-lt"/>
              </a:rPr>
              <a:t>Maintaining friendly relations</a:t>
            </a:r>
          </a:p>
        </p:txBody>
      </p:sp>
      <p:sp>
        <p:nvSpPr>
          <p:cNvPr id="8" name="Slide Number Placeholder 7"/>
          <p:cNvSpPr>
            <a:spLocks noGrp="1"/>
          </p:cNvSpPr>
          <p:nvPr>
            <p:ph type="sldNum" sz="quarter" idx="4"/>
          </p:nvPr>
        </p:nvSpPr>
        <p:spPr/>
        <p:txBody>
          <a:bodyPr/>
          <a:lstStyle/>
          <a:p>
            <a:fld id="{F9BE6549-90FB-4E0E-8C54-0640FEBC787D}" type="slidenum">
              <a:rPr lang="en-US" smtClean="0"/>
              <a:pPr/>
              <a:t>39</a:t>
            </a:fld>
            <a:endParaRPr lang="en-US" dirty="0"/>
          </a:p>
        </p:txBody>
      </p:sp>
      <p:pic>
        <p:nvPicPr>
          <p:cNvPr id="6" name="Picture 5">
            <a:extLst>
              <a:ext uri="{FF2B5EF4-FFF2-40B4-BE49-F238E27FC236}">
                <a16:creationId xmlns:a16="http://schemas.microsoft.com/office/drawing/2014/main" id="{1A826DBC-A5D0-7543-8CF0-C3BB3C84C5C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1261" r="100000">
                        <a14:foregroundMark x1="58403" y1="15500" x2="66807" y2="16500"/>
                        <a14:foregroundMark x1="54622" y1="26000" x2="60084" y2="33500"/>
                        <a14:foregroundMark x1="61765" y1="22000" x2="60084" y2="44500"/>
                        <a14:foregroundMark x1="73109" y1="50000" x2="73950" y2="74000"/>
                        <a14:foregroundMark x1="68487" y1="51000" x2="78571" y2="65500"/>
                      </a14:backgroundRemoval>
                    </a14:imgEffect>
                  </a14:imgLayer>
                </a14:imgProps>
              </a:ext>
            </a:extLst>
          </a:blip>
          <a:stretch>
            <a:fillRect/>
          </a:stretch>
        </p:blipFill>
        <p:spPr>
          <a:xfrm>
            <a:off x="5703043" y="1491458"/>
            <a:ext cx="2911446" cy="2446593"/>
          </a:xfrm>
          <a:prstGeom prst="rect">
            <a:avLst/>
          </a:prstGeom>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6F7CE721-F02A-1E41-A39D-198BA2F0381B}"/>
              </a:ext>
            </a:extLst>
          </p:cNvPr>
          <p:cNvSpPr/>
          <p:nvPr/>
        </p:nvSpPr>
        <p:spPr>
          <a:xfrm>
            <a:off x="6448024" y="4148195"/>
            <a:ext cx="1518364" cy="215444"/>
          </a:xfrm>
          <a:prstGeom prst="rect">
            <a:avLst/>
          </a:prstGeom>
        </p:spPr>
        <p:txBody>
          <a:bodyPr wrap="none">
            <a:spAutoFit/>
          </a:bodyPr>
          <a:lstStyle/>
          <a:p>
            <a:r>
              <a:rPr lang="en-US" sz="800" dirty="0"/>
              <a:t>https://www.vectorstock.com/</a:t>
            </a:r>
          </a:p>
        </p:txBody>
      </p:sp>
    </p:spTree>
    <p:extLst>
      <p:ext uri="{BB962C8B-B14F-4D97-AF65-F5344CB8AC3E}">
        <p14:creationId xmlns:p14="http://schemas.microsoft.com/office/powerpoint/2010/main" val="127426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1037875" y="1044813"/>
            <a:ext cx="2908800" cy="2327974"/>
          </a:xfrm>
          <a:prstGeom prst="rect">
            <a:avLst/>
          </a:prstGeom>
        </p:spPr>
        <p:txBody>
          <a:bodyPr spcFirstLastPara="1" wrap="square" lIns="0" tIns="0" rIns="0" bIns="0" anchor="t" anchorCtr="0">
            <a:noAutofit/>
          </a:bodyPr>
          <a:lstStyle/>
          <a:p>
            <a:pPr lvl="0">
              <a:lnSpc>
                <a:spcPct val="100000"/>
              </a:lnSpc>
              <a:spcBef>
                <a:spcPts val="600"/>
              </a:spcBef>
            </a:pPr>
            <a:r>
              <a:rPr lang="en-CA" sz="4800" b="1" dirty="0">
                <a:solidFill>
                  <a:schemeClr val="tx1">
                    <a:lumMod val="75000"/>
                    <a:lumOff val="25000"/>
                  </a:schemeClr>
                </a:solidFill>
                <a:latin typeface="Source Sans Pro" panose="020B0503030403020204" pitchFamily="34" charset="0"/>
                <a:ea typeface="Source Sans Pro" panose="020B0503030403020204" pitchFamily="34" charset="0"/>
              </a:rPr>
              <a:t>Positive</a:t>
            </a:r>
            <a:r>
              <a:rPr lang="en-CA" sz="4400" dirty="0">
                <a:solidFill>
                  <a:schemeClr val="tx1">
                    <a:lumMod val="75000"/>
                    <a:lumOff val="25000"/>
                  </a:schemeClr>
                </a:solidFill>
                <a:latin typeface="Source Sans Pro" panose="020B0503030403020204" pitchFamily="34" charset="0"/>
                <a:ea typeface="Source Sans Pro" panose="020B0503030403020204" pitchFamily="34" charset="0"/>
              </a:rPr>
              <a:t> Business Messages</a:t>
            </a:r>
            <a:br>
              <a:rPr lang="en-CA" sz="4400" dirty="0">
                <a:solidFill>
                  <a:schemeClr val="tx1">
                    <a:lumMod val="75000"/>
                    <a:lumOff val="25000"/>
                  </a:schemeClr>
                </a:solidFill>
                <a:latin typeface="Source Sans Pro" panose="020B0503030403020204" pitchFamily="34" charset="0"/>
                <a:ea typeface="Source Sans Pro" panose="020B0503030403020204" pitchFamily="34" charset="0"/>
              </a:rPr>
            </a:br>
            <a:endParaRPr sz="4000"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138" name="Google Shape;138;p21"/>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4</a:t>
            </a:fld>
            <a:endParaRPr>
              <a:solidFill>
                <a:schemeClr val="lt1"/>
              </a:solidFill>
            </a:endParaRPr>
          </a:p>
        </p:txBody>
      </p:sp>
      <p:pic>
        <p:nvPicPr>
          <p:cNvPr id="2" name="Picture 1">
            <a:extLst>
              <a:ext uri="{FF2B5EF4-FFF2-40B4-BE49-F238E27FC236}">
                <a16:creationId xmlns:a16="http://schemas.microsoft.com/office/drawing/2014/main" id="{E456A3A6-E788-B241-BF85-7228009DA48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90655" y="0"/>
            <a:ext cx="4253345" cy="5143500"/>
          </a:xfrm>
          <a:prstGeom prst="rect">
            <a:avLst/>
          </a:prstGeom>
        </p:spPr>
      </p:pic>
    </p:spTree>
    <p:extLst>
      <p:ext uri="{BB962C8B-B14F-4D97-AF65-F5344CB8AC3E}">
        <p14:creationId xmlns:p14="http://schemas.microsoft.com/office/powerpoint/2010/main" val="1677544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A965C1A-B2D9-4195-998B-D5260A349417}"/>
              </a:ext>
            </a:extLst>
          </p:cNvPr>
          <p:cNvSpPr>
            <a:spLocks noGrp="1"/>
          </p:cNvSpPr>
          <p:nvPr>
            <p:ph type="title"/>
          </p:nvPr>
        </p:nvSpPr>
        <p:spPr/>
        <p:txBody>
          <a:bodyPr/>
          <a:lstStyle/>
          <a:p>
            <a:r>
              <a:rPr lang="en-IN" dirty="0"/>
              <a:t>Applying the 3-x-3 Writing Process </a:t>
            </a:r>
            <a:r>
              <a:rPr lang="en-IN" sz="1800" b="0" dirty="0"/>
              <a:t>(1 of 5)</a:t>
            </a:r>
          </a:p>
        </p:txBody>
      </p:sp>
      <p:sp>
        <p:nvSpPr>
          <p:cNvPr id="11" name="Content Placeholder 10">
            <a:extLst>
              <a:ext uri="{FF2B5EF4-FFF2-40B4-BE49-F238E27FC236}">
                <a16:creationId xmlns:a16="http://schemas.microsoft.com/office/drawing/2014/main" id="{A171A9B3-990A-47D6-8138-F836AF844916}"/>
              </a:ext>
            </a:extLst>
          </p:cNvPr>
          <p:cNvSpPr>
            <a:spLocks noGrp="1"/>
          </p:cNvSpPr>
          <p:nvPr>
            <p:ph sz="quarter" idx="16"/>
          </p:nvPr>
        </p:nvSpPr>
        <p:spPr>
          <a:xfrm>
            <a:off x="3330429" y="1345525"/>
            <a:ext cx="5468922" cy="3421738"/>
          </a:xfrm>
        </p:spPr>
        <p:txBody>
          <a:bodyPr/>
          <a:lstStyle/>
          <a:p>
            <a:pPr fontAlgn="auto">
              <a:lnSpc>
                <a:spcPct val="100000"/>
              </a:lnSpc>
              <a:spcAft>
                <a:spcPts val="0"/>
              </a:spcAft>
            </a:pPr>
            <a:r>
              <a:rPr lang="en-IN" sz="2400" b="1" dirty="0">
                <a:latin typeface="Arial" panose="020B0604020202020204" pitchFamily="34" charset="0"/>
                <a:cs typeface="Arial" panose="020B0604020202020204" pitchFamily="34" charset="0"/>
              </a:rPr>
              <a:t>Phase 1 </a:t>
            </a:r>
            <a:r>
              <a:rPr lang="en-US" sz="2400" b="1" dirty="0">
                <a:solidFill>
                  <a:prstClr val="black"/>
                </a:solidFill>
                <a:latin typeface="Arial" panose="020B0604020202020204" pitchFamily="34" charset="0"/>
                <a:ea typeface="Calibri" charset="0"/>
                <a:cs typeface="Arial" panose="020B0604020202020204" pitchFamily="34" charset="0"/>
              </a:rPr>
              <a:t>Analyzing, Anticipating, and Adapting</a:t>
            </a:r>
          </a:p>
          <a:p>
            <a:pPr marL="342900" indent="-342900" fontAlgn="auto">
              <a:lnSpc>
                <a:spcPct val="100000"/>
              </a:lnSpc>
              <a:spcAft>
                <a:spcPts val="0"/>
              </a:spcAft>
              <a:buFont typeface="Arial" panose="020B0604020202020204" pitchFamily="34" charset="0"/>
              <a:buChar char="•"/>
            </a:pPr>
            <a:r>
              <a:rPr lang="en-US" sz="2000" dirty="0">
                <a:solidFill>
                  <a:prstClr val="black"/>
                </a:solidFill>
                <a:latin typeface="Arial" panose="020B0604020202020204" pitchFamily="34" charset="0"/>
                <a:ea typeface="Calibri" charset="0"/>
                <a:cs typeface="Arial" panose="020B0604020202020204" pitchFamily="34" charset="0"/>
              </a:rPr>
              <a:t>Analyze the bad news.</a:t>
            </a:r>
          </a:p>
          <a:p>
            <a:pPr marL="342900" indent="-342900" fontAlgn="auto">
              <a:lnSpc>
                <a:spcPct val="100000"/>
              </a:lnSpc>
              <a:spcAft>
                <a:spcPts val="0"/>
              </a:spcAft>
              <a:buFont typeface="Arial" panose="020B0604020202020204" pitchFamily="34" charset="0"/>
              <a:buChar char="•"/>
            </a:pPr>
            <a:r>
              <a:rPr lang="en-IN" sz="2000" dirty="0">
                <a:solidFill>
                  <a:prstClr val="black"/>
                </a:solidFill>
                <a:latin typeface="Arial" panose="020B0604020202020204" pitchFamily="34" charset="0"/>
                <a:ea typeface="Calibri" charset="0"/>
                <a:cs typeface="Arial" panose="020B0604020202020204" pitchFamily="34" charset="0"/>
              </a:rPr>
              <a:t>Anticipate its effect on the receiver.</a:t>
            </a:r>
          </a:p>
          <a:p>
            <a:pPr marL="342900" indent="-342900" fontAlgn="auto">
              <a:lnSpc>
                <a:spcPct val="100000"/>
              </a:lnSpc>
              <a:spcAft>
                <a:spcPts val="0"/>
              </a:spcAft>
              <a:buFont typeface="Arial" panose="020B0604020202020204" pitchFamily="34" charset="0"/>
              <a:buChar char="•"/>
            </a:pPr>
            <a:r>
              <a:rPr lang="en-IN" sz="2000" dirty="0">
                <a:solidFill>
                  <a:prstClr val="black"/>
                </a:solidFill>
                <a:latin typeface="Arial" panose="020B0604020202020204" pitchFamily="34" charset="0"/>
                <a:ea typeface="Calibri" charset="0"/>
                <a:cs typeface="Arial" panose="020B0604020202020204" pitchFamily="34" charset="0"/>
              </a:rPr>
              <a:t>Announce the bad news directly </a:t>
            </a:r>
            <a:r>
              <a:rPr lang="en-IN" sz="2000" i="1" dirty="0">
                <a:solidFill>
                  <a:prstClr val="black"/>
                </a:solidFill>
                <a:latin typeface="Arial" panose="020B0604020202020204" pitchFamily="34" charset="0"/>
                <a:ea typeface="Calibri" charset="0"/>
                <a:cs typeface="Arial" panose="020B0604020202020204" pitchFamily="34" charset="0"/>
              </a:rPr>
              <a:t>if the disappointment will be mild.</a:t>
            </a:r>
          </a:p>
          <a:p>
            <a:pPr marL="342900" indent="-342900" fontAlgn="auto">
              <a:lnSpc>
                <a:spcPct val="100000"/>
              </a:lnSpc>
              <a:spcAft>
                <a:spcPts val="0"/>
              </a:spcAft>
              <a:buFont typeface="Arial" panose="020B0604020202020204" pitchFamily="34" charset="0"/>
              <a:buChar char="•"/>
            </a:pPr>
            <a:r>
              <a:rPr lang="en-IN" sz="2000" dirty="0">
                <a:solidFill>
                  <a:prstClr val="black"/>
                </a:solidFill>
                <a:latin typeface="Arial" panose="020B0604020202020204" pitchFamily="34" charset="0"/>
                <a:ea typeface="Calibri" charset="0"/>
                <a:cs typeface="Arial" panose="020B0604020202020204" pitchFamily="34" charset="0"/>
              </a:rPr>
              <a:t>Use the indirect technique </a:t>
            </a:r>
            <a:r>
              <a:rPr lang="en-IN" sz="2000" i="1" dirty="0">
                <a:solidFill>
                  <a:prstClr val="black"/>
                </a:solidFill>
                <a:latin typeface="Arial" panose="020B0604020202020204" pitchFamily="34" charset="0"/>
                <a:ea typeface="Calibri" charset="0"/>
                <a:cs typeface="Arial" panose="020B0604020202020204" pitchFamily="34" charset="0"/>
              </a:rPr>
              <a:t>if the bad news is serious.</a:t>
            </a:r>
          </a:p>
        </p:txBody>
      </p:sp>
      <p:sp>
        <p:nvSpPr>
          <p:cNvPr id="5" name="Slide Number Placeholder 4">
            <a:extLst>
              <a:ext uri="{FF2B5EF4-FFF2-40B4-BE49-F238E27FC236}">
                <a16:creationId xmlns:a16="http://schemas.microsoft.com/office/drawing/2014/main" id="{FF2AF856-EC78-4615-8F0D-A3339234C3DC}"/>
              </a:ext>
            </a:extLst>
          </p:cNvPr>
          <p:cNvSpPr>
            <a:spLocks noGrp="1"/>
          </p:cNvSpPr>
          <p:nvPr>
            <p:ph type="sldNum" sz="quarter" idx="4"/>
          </p:nvPr>
        </p:nvSpPr>
        <p:spPr/>
        <p:txBody>
          <a:bodyPr/>
          <a:lstStyle/>
          <a:p>
            <a:pPr defTabSz="685800" eaLnBrk="0" fontAlgn="base" hangingPunct="0">
              <a:spcBef>
                <a:spcPct val="0"/>
              </a:spcBef>
              <a:spcAft>
                <a:spcPct val="0"/>
              </a:spcAft>
              <a:buClrTx/>
            </a:pPr>
            <a:fld id="{F9BE6549-90FB-4E0E-8C54-0640FEBC787D}" type="slidenum">
              <a:rPr lang="en-US" kern="1200">
                <a:ea typeface="+mn-ea"/>
              </a:rPr>
              <a:pPr defTabSz="685800" eaLnBrk="0" fontAlgn="base" hangingPunct="0">
                <a:spcBef>
                  <a:spcPct val="0"/>
                </a:spcBef>
                <a:spcAft>
                  <a:spcPct val="0"/>
                </a:spcAft>
                <a:buClrTx/>
              </a:pPr>
              <a:t>40</a:t>
            </a:fld>
            <a:endParaRPr lang="en-US" kern="1200" dirty="0">
              <a:ea typeface="+mn-ea"/>
            </a:endParaRPr>
          </a:p>
        </p:txBody>
      </p:sp>
      <p:pic>
        <p:nvPicPr>
          <p:cNvPr id="7" name="Picture 6">
            <a:extLst>
              <a:ext uri="{FF2B5EF4-FFF2-40B4-BE49-F238E27FC236}">
                <a16:creationId xmlns:a16="http://schemas.microsoft.com/office/drawing/2014/main" id="{6D81A1BD-5A77-6F49-B6B8-4E243402FF5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1816" y="1542123"/>
            <a:ext cx="2683792" cy="2550191"/>
          </a:xfrm>
          <a:prstGeom prst="rect">
            <a:avLst/>
          </a:prstGeom>
        </p:spPr>
      </p:pic>
      <p:sp>
        <p:nvSpPr>
          <p:cNvPr id="8" name="Rectangle 7">
            <a:extLst>
              <a:ext uri="{FF2B5EF4-FFF2-40B4-BE49-F238E27FC236}">
                <a16:creationId xmlns:a16="http://schemas.microsoft.com/office/drawing/2014/main" id="{6B60F70A-85EB-7D46-9A41-3C789E313A5B}"/>
              </a:ext>
            </a:extLst>
          </p:cNvPr>
          <p:cNvSpPr/>
          <p:nvPr/>
        </p:nvSpPr>
        <p:spPr>
          <a:xfrm>
            <a:off x="261816" y="4092314"/>
            <a:ext cx="2436414" cy="246221"/>
          </a:xfrm>
          <a:prstGeom prst="rect">
            <a:avLst/>
          </a:prstGeom>
        </p:spPr>
        <p:txBody>
          <a:bodyPr wrap="square">
            <a:spAutoFit/>
          </a:bodyPr>
          <a:lstStyle/>
          <a:p>
            <a:r>
              <a:rPr lang="en-US" sz="1000" dirty="0">
                <a:solidFill>
                  <a:schemeClr val="bg1">
                    <a:lumMod val="50000"/>
                  </a:schemeClr>
                </a:solidFill>
              </a:rPr>
              <a:t>https://www.vectorstock.com/</a:t>
            </a:r>
          </a:p>
        </p:txBody>
      </p:sp>
    </p:spTree>
    <p:extLst>
      <p:ext uri="{BB962C8B-B14F-4D97-AF65-F5344CB8AC3E}">
        <p14:creationId xmlns:p14="http://schemas.microsoft.com/office/powerpoint/2010/main" val="299373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A965C1A-B2D9-4195-998B-D5260A349417}"/>
              </a:ext>
            </a:extLst>
          </p:cNvPr>
          <p:cNvSpPr>
            <a:spLocks noGrp="1"/>
          </p:cNvSpPr>
          <p:nvPr>
            <p:ph type="title"/>
          </p:nvPr>
        </p:nvSpPr>
        <p:spPr/>
        <p:txBody>
          <a:bodyPr/>
          <a:lstStyle/>
          <a:p>
            <a:r>
              <a:rPr lang="en-IN" dirty="0"/>
              <a:t>Applying the 3-x-3 Writing Process </a:t>
            </a:r>
            <a:r>
              <a:rPr lang="en-IN" sz="1800" b="0" dirty="0"/>
              <a:t>(2 of 5)</a:t>
            </a:r>
            <a:endParaRPr lang="en-IN" dirty="0"/>
          </a:p>
        </p:txBody>
      </p:sp>
      <p:sp>
        <p:nvSpPr>
          <p:cNvPr id="11" name="Content Placeholder 10">
            <a:extLst>
              <a:ext uri="{FF2B5EF4-FFF2-40B4-BE49-F238E27FC236}">
                <a16:creationId xmlns:a16="http://schemas.microsoft.com/office/drawing/2014/main" id="{A171A9B3-990A-47D6-8138-F836AF844916}"/>
              </a:ext>
            </a:extLst>
          </p:cNvPr>
          <p:cNvSpPr>
            <a:spLocks noGrp="1"/>
          </p:cNvSpPr>
          <p:nvPr>
            <p:ph sz="quarter" idx="16"/>
          </p:nvPr>
        </p:nvSpPr>
        <p:spPr>
          <a:xfrm>
            <a:off x="3342631" y="1332826"/>
            <a:ext cx="5641583" cy="2759488"/>
          </a:xfrm>
        </p:spPr>
        <p:txBody>
          <a:bodyPr/>
          <a:lstStyle/>
          <a:p>
            <a:pPr fontAlgn="auto">
              <a:lnSpc>
                <a:spcPct val="100000"/>
              </a:lnSpc>
              <a:spcAft>
                <a:spcPts val="0"/>
              </a:spcAft>
            </a:pPr>
            <a:r>
              <a:rPr lang="en-IN" sz="2400" b="1" dirty="0">
                <a:latin typeface="Arial" panose="020B0604020202020204" pitchFamily="34" charset="0"/>
                <a:cs typeface="Arial" panose="020B0604020202020204" pitchFamily="34" charset="0"/>
              </a:rPr>
              <a:t>Phase 2 </a:t>
            </a:r>
            <a:r>
              <a:rPr lang="en-US" sz="2400" b="1" dirty="0">
                <a:solidFill>
                  <a:prstClr val="black"/>
                </a:solidFill>
                <a:latin typeface="Arial" panose="020B0604020202020204" pitchFamily="34" charset="0"/>
                <a:ea typeface="Calibri" charset="0"/>
                <a:cs typeface="Arial" panose="020B0604020202020204" pitchFamily="34" charset="0"/>
              </a:rPr>
              <a:t>Researching, Organizing, and Drafting</a:t>
            </a:r>
          </a:p>
          <a:p>
            <a:pPr marL="342900" indent="-342900" fontAlgn="auto">
              <a:lnSpc>
                <a:spcPct val="100000"/>
              </a:lnSpc>
              <a:spcAft>
                <a:spcPts val="0"/>
              </a:spcAft>
              <a:buFont typeface="Arial" panose="020B0604020202020204" pitchFamily="34" charset="0"/>
              <a:buChar char="•"/>
            </a:pPr>
            <a:r>
              <a:rPr lang="en-US" sz="2000" dirty="0">
                <a:solidFill>
                  <a:prstClr val="black"/>
                </a:solidFill>
                <a:latin typeface="Arial" panose="020B0604020202020204" pitchFamily="34" charset="0"/>
                <a:ea typeface="Calibri" charset="0"/>
                <a:cs typeface="Arial" panose="020B0604020202020204" pitchFamily="34" charset="0"/>
              </a:rPr>
              <a:t>Gather information.</a:t>
            </a:r>
          </a:p>
          <a:p>
            <a:pPr marL="342900" indent="-342900" fontAlgn="auto">
              <a:lnSpc>
                <a:spcPct val="100000"/>
              </a:lnSpc>
              <a:spcAft>
                <a:spcPts val="0"/>
              </a:spcAft>
              <a:buFont typeface="Arial" panose="020B0604020202020204" pitchFamily="34" charset="0"/>
              <a:buChar char="•"/>
            </a:pPr>
            <a:r>
              <a:rPr lang="en-IN" sz="2000" dirty="0">
                <a:solidFill>
                  <a:prstClr val="black"/>
                </a:solidFill>
                <a:latin typeface="Arial" panose="020B0604020202020204" pitchFamily="34" charset="0"/>
                <a:ea typeface="Calibri" charset="0"/>
                <a:cs typeface="Arial" panose="020B0604020202020204" pitchFamily="34" charset="0"/>
              </a:rPr>
              <a:t>Brainstorm for ideas.</a:t>
            </a:r>
          </a:p>
          <a:p>
            <a:pPr marL="342900" indent="-342900" fontAlgn="auto">
              <a:lnSpc>
                <a:spcPct val="100000"/>
              </a:lnSpc>
              <a:spcAft>
                <a:spcPts val="0"/>
              </a:spcAft>
              <a:buFont typeface="Arial" panose="020B0604020202020204" pitchFamily="34" charset="0"/>
              <a:buChar char="•"/>
            </a:pPr>
            <a:r>
              <a:rPr lang="en-IN" sz="2000" dirty="0">
                <a:solidFill>
                  <a:prstClr val="black"/>
                </a:solidFill>
                <a:latin typeface="Arial" panose="020B0604020202020204" pitchFamily="34" charset="0"/>
                <a:ea typeface="Calibri" charset="0"/>
                <a:cs typeface="Arial" panose="020B0604020202020204" pitchFamily="34" charset="0"/>
              </a:rPr>
              <a:t>Jot down all reasons you have to explain the bad news.</a:t>
            </a:r>
          </a:p>
        </p:txBody>
      </p:sp>
      <p:sp>
        <p:nvSpPr>
          <p:cNvPr id="5" name="Slide Number Placeholder 4">
            <a:extLst>
              <a:ext uri="{FF2B5EF4-FFF2-40B4-BE49-F238E27FC236}">
                <a16:creationId xmlns:a16="http://schemas.microsoft.com/office/drawing/2014/main" id="{FF2AF856-EC78-4615-8F0D-A3339234C3DC}"/>
              </a:ext>
            </a:extLst>
          </p:cNvPr>
          <p:cNvSpPr>
            <a:spLocks noGrp="1"/>
          </p:cNvSpPr>
          <p:nvPr>
            <p:ph type="sldNum" sz="quarter" idx="4"/>
          </p:nvPr>
        </p:nvSpPr>
        <p:spPr/>
        <p:txBody>
          <a:bodyPr/>
          <a:lstStyle/>
          <a:p>
            <a:pPr defTabSz="685800" eaLnBrk="0" fontAlgn="base" hangingPunct="0">
              <a:spcBef>
                <a:spcPct val="0"/>
              </a:spcBef>
              <a:spcAft>
                <a:spcPct val="0"/>
              </a:spcAft>
              <a:buClrTx/>
            </a:pPr>
            <a:fld id="{F9BE6549-90FB-4E0E-8C54-0640FEBC787D}" type="slidenum">
              <a:rPr lang="en-US" kern="1200">
                <a:ea typeface="+mn-ea"/>
              </a:rPr>
              <a:pPr defTabSz="685800" eaLnBrk="0" fontAlgn="base" hangingPunct="0">
                <a:spcBef>
                  <a:spcPct val="0"/>
                </a:spcBef>
                <a:spcAft>
                  <a:spcPct val="0"/>
                </a:spcAft>
                <a:buClrTx/>
              </a:pPr>
              <a:t>41</a:t>
            </a:fld>
            <a:endParaRPr lang="en-US" kern="1200" dirty="0">
              <a:ea typeface="+mn-ea"/>
            </a:endParaRPr>
          </a:p>
        </p:txBody>
      </p:sp>
      <p:pic>
        <p:nvPicPr>
          <p:cNvPr id="6" name="Picture 5">
            <a:extLst>
              <a:ext uri="{FF2B5EF4-FFF2-40B4-BE49-F238E27FC236}">
                <a16:creationId xmlns:a16="http://schemas.microsoft.com/office/drawing/2014/main" id="{9F0A17FC-6F9C-7F47-AD15-EF7B266179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1816" y="1542123"/>
            <a:ext cx="2683792" cy="2550191"/>
          </a:xfrm>
          <a:prstGeom prst="rect">
            <a:avLst/>
          </a:prstGeom>
        </p:spPr>
      </p:pic>
      <p:sp>
        <p:nvSpPr>
          <p:cNvPr id="7" name="Rectangle 6">
            <a:extLst>
              <a:ext uri="{FF2B5EF4-FFF2-40B4-BE49-F238E27FC236}">
                <a16:creationId xmlns:a16="http://schemas.microsoft.com/office/drawing/2014/main" id="{C32DCA72-6D1B-664E-A34D-FAB071ADACB6}"/>
              </a:ext>
            </a:extLst>
          </p:cNvPr>
          <p:cNvSpPr/>
          <p:nvPr/>
        </p:nvSpPr>
        <p:spPr>
          <a:xfrm>
            <a:off x="261816" y="4092314"/>
            <a:ext cx="2436414" cy="246221"/>
          </a:xfrm>
          <a:prstGeom prst="rect">
            <a:avLst/>
          </a:prstGeom>
        </p:spPr>
        <p:txBody>
          <a:bodyPr wrap="square">
            <a:spAutoFit/>
          </a:bodyPr>
          <a:lstStyle/>
          <a:p>
            <a:r>
              <a:rPr lang="en-US" sz="1000" dirty="0">
                <a:solidFill>
                  <a:schemeClr val="bg1">
                    <a:lumMod val="50000"/>
                  </a:schemeClr>
                </a:solidFill>
              </a:rPr>
              <a:t>https://www.vectorstock.com/</a:t>
            </a:r>
          </a:p>
        </p:txBody>
      </p:sp>
    </p:spTree>
    <p:extLst>
      <p:ext uri="{BB962C8B-B14F-4D97-AF65-F5344CB8AC3E}">
        <p14:creationId xmlns:p14="http://schemas.microsoft.com/office/powerpoint/2010/main" val="135787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A965C1A-B2D9-4195-998B-D5260A349417}"/>
              </a:ext>
            </a:extLst>
          </p:cNvPr>
          <p:cNvSpPr>
            <a:spLocks noGrp="1"/>
          </p:cNvSpPr>
          <p:nvPr>
            <p:ph type="title"/>
          </p:nvPr>
        </p:nvSpPr>
        <p:spPr/>
        <p:txBody>
          <a:bodyPr/>
          <a:lstStyle/>
          <a:p>
            <a:r>
              <a:rPr lang="en-IN" dirty="0"/>
              <a:t>Applying the 3-x-3 Writing Process </a:t>
            </a:r>
            <a:r>
              <a:rPr lang="en-IN" sz="1800" b="0" dirty="0"/>
              <a:t>(3 of 5)</a:t>
            </a:r>
            <a:endParaRPr lang="en-IN" dirty="0"/>
          </a:p>
        </p:txBody>
      </p:sp>
      <p:sp>
        <p:nvSpPr>
          <p:cNvPr id="11" name="Content Placeholder 10">
            <a:extLst>
              <a:ext uri="{FF2B5EF4-FFF2-40B4-BE49-F238E27FC236}">
                <a16:creationId xmlns:a16="http://schemas.microsoft.com/office/drawing/2014/main" id="{A171A9B3-990A-47D6-8138-F836AF844916}"/>
              </a:ext>
            </a:extLst>
          </p:cNvPr>
          <p:cNvSpPr>
            <a:spLocks noGrp="1"/>
          </p:cNvSpPr>
          <p:nvPr>
            <p:ph sz="quarter" idx="16"/>
          </p:nvPr>
        </p:nvSpPr>
        <p:spPr>
          <a:xfrm>
            <a:off x="3342631" y="1320126"/>
            <a:ext cx="5641583" cy="1870750"/>
          </a:xfrm>
        </p:spPr>
        <p:txBody>
          <a:bodyPr/>
          <a:lstStyle/>
          <a:p>
            <a:pPr fontAlgn="auto">
              <a:lnSpc>
                <a:spcPct val="100000"/>
              </a:lnSpc>
              <a:spcAft>
                <a:spcPts val="0"/>
              </a:spcAft>
            </a:pPr>
            <a:r>
              <a:rPr lang="en-IN" sz="2400" b="1" dirty="0">
                <a:latin typeface="Arial" panose="020B0604020202020204" pitchFamily="34" charset="0"/>
                <a:cs typeface="Arial" panose="020B0604020202020204" pitchFamily="34" charset="0"/>
              </a:rPr>
              <a:t>Phase 2 </a:t>
            </a:r>
            <a:r>
              <a:rPr lang="en-US" sz="2400" b="1" dirty="0">
                <a:solidFill>
                  <a:prstClr val="black"/>
                </a:solidFill>
                <a:latin typeface="Arial" panose="020B0604020202020204" pitchFamily="34" charset="0"/>
                <a:ea typeface="Calibri" charset="0"/>
                <a:cs typeface="Arial" panose="020B0604020202020204" pitchFamily="34" charset="0"/>
              </a:rPr>
              <a:t>Researching, Organizing, and Drafting</a:t>
            </a:r>
          </a:p>
          <a:p>
            <a:pPr marL="342900" indent="-342900" fontAlgn="auto">
              <a:lnSpc>
                <a:spcPct val="100000"/>
              </a:lnSpc>
              <a:spcAft>
                <a:spcPts val="0"/>
              </a:spcAft>
              <a:buFont typeface="Arial" panose="020B0604020202020204" pitchFamily="34" charset="0"/>
              <a:buChar char="•"/>
            </a:pPr>
            <a:r>
              <a:rPr lang="en-IN" sz="2000" dirty="0">
                <a:solidFill>
                  <a:prstClr val="black"/>
                </a:solidFill>
                <a:latin typeface="Arial" panose="020B0604020202020204" pitchFamily="34" charset="0"/>
                <a:ea typeface="Calibri" charset="0"/>
                <a:cs typeface="Arial" panose="020B0604020202020204" pitchFamily="34" charset="0"/>
              </a:rPr>
              <a:t>Present only the strongest and safest reasons.</a:t>
            </a:r>
          </a:p>
          <a:p>
            <a:pPr marL="342900" indent="-342900" fontAlgn="auto">
              <a:lnSpc>
                <a:spcPct val="100000"/>
              </a:lnSpc>
              <a:spcAft>
                <a:spcPts val="0"/>
              </a:spcAft>
              <a:buFont typeface="Arial" panose="020B0604020202020204" pitchFamily="34" charset="0"/>
              <a:buChar char="•"/>
            </a:pPr>
            <a:r>
              <a:rPr lang="en-IN" sz="2000" dirty="0">
                <a:solidFill>
                  <a:prstClr val="black"/>
                </a:solidFill>
                <a:latin typeface="Arial" panose="020B0604020202020204" pitchFamily="34" charset="0"/>
                <a:ea typeface="Calibri" charset="0"/>
                <a:cs typeface="Arial" panose="020B0604020202020204" pitchFamily="34" charset="0"/>
              </a:rPr>
              <a:t>Include ample explanation of the negative situation.</a:t>
            </a:r>
          </a:p>
          <a:p>
            <a:pPr marL="342900" indent="-342900" fontAlgn="auto">
              <a:lnSpc>
                <a:spcPct val="100000"/>
              </a:lnSpc>
              <a:spcAft>
                <a:spcPts val="0"/>
              </a:spcAft>
              <a:buFont typeface="Arial" panose="020B0604020202020204" pitchFamily="34" charset="0"/>
              <a:buChar char="•"/>
            </a:pPr>
            <a:r>
              <a:rPr lang="en-IN" sz="2000" dirty="0">
                <a:solidFill>
                  <a:prstClr val="black"/>
                </a:solidFill>
                <a:latin typeface="Arial" panose="020B0604020202020204" pitchFamily="34" charset="0"/>
                <a:ea typeface="Calibri" charset="0"/>
                <a:cs typeface="Arial" panose="020B0604020202020204" pitchFamily="34" charset="0"/>
              </a:rPr>
              <a:t>Avoid fixing blame.</a:t>
            </a:r>
          </a:p>
        </p:txBody>
      </p:sp>
      <p:sp>
        <p:nvSpPr>
          <p:cNvPr id="5" name="Slide Number Placeholder 4">
            <a:extLst>
              <a:ext uri="{FF2B5EF4-FFF2-40B4-BE49-F238E27FC236}">
                <a16:creationId xmlns:a16="http://schemas.microsoft.com/office/drawing/2014/main" id="{FF2AF856-EC78-4615-8F0D-A3339234C3DC}"/>
              </a:ext>
            </a:extLst>
          </p:cNvPr>
          <p:cNvSpPr>
            <a:spLocks noGrp="1"/>
          </p:cNvSpPr>
          <p:nvPr>
            <p:ph type="sldNum" sz="quarter" idx="4"/>
          </p:nvPr>
        </p:nvSpPr>
        <p:spPr/>
        <p:txBody>
          <a:bodyPr/>
          <a:lstStyle/>
          <a:p>
            <a:pPr defTabSz="685800" eaLnBrk="0" fontAlgn="base" hangingPunct="0">
              <a:spcBef>
                <a:spcPct val="0"/>
              </a:spcBef>
              <a:spcAft>
                <a:spcPct val="0"/>
              </a:spcAft>
              <a:buClrTx/>
            </a:pPr>
            <a:fld id="{F9BE6549-90FB-4E0E-8C54-0640FEBC787D}" type="slidenum">
              <a:rPr lang="en-US" kern="1200">
                <a:ea typeface="+mn-ea"/>
              </a:rPr>
              <a:pPr defTabSz="685800" eaLnBrk="0" fontAlgn="base" hangingPunct="0">
                <a:spcBef>
                  <a:spcPct val="0"/>
                </a:spcBef>
                <a:spcAft>
                  <a:spcPct val="0"/>
                </a:spcAft>
                <a:buClrTx/>
              </a:pPr>
              <a:t>42</a:t>
            </a:fld>
            <a:endParaRPr lang="en-US" kern="1200" dirty="0">
              <a:ea typeface="+mn-ea"/>
            </a:endParaRPr>
          </a:p>
        </p:txBody>
      </p:sp>
      <p:pic>
        <p:nvPicPr>
          <p:cNvPr id="6" name="Picture 5">
            <a:extLst>
              <a:ext uri="{FF2B5EF4-FFF2-40B4-BE49-F238E27FC236}">
                <a16:creationId xmlns:a16="http://schemas.microsoft.com/office/drawing/2014/main" id="{EFD94A25-1E59-FC4D-95BF-2803716008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1816" y="1542123"/>
            <a:ext cx="2683792" cy="2550191"/>
          </a:xfrm>
          <a:prstGeom prst="rect">
            <a:avLst/>
          </a:prstGeom>
        </p:spPr>
      </p:pic>
      <p:sp>
        <p:nvSpPr>
          <p:cNvPr id="7" name="Rectangle 6">
            <a:extLst>
              <a:ext uri="{FF2B5EF4-FFF2-40B4-BE49-F238E27FC236}">
                <a16:creationId xmlns:a16="http://schemas.microsoft.com/office/drawing/2014/main" id="{EB10F672-8ED5-7440-8B71-76781FE5FD0D}"/>
              </a:ext>
            </a:extLst>
          </p:cNvPr>
          <p:cNvSpPr/>
          <p:nvPr/>
        </p:nvSpPr>
        <p:spPr>
          <a:xfrm>
            <a:off x="261816" y="4092314"/>
            <a:ext cx="2436414" cy="246221"/>
          </a:xfrm>
          <a:prstGeom prst="rect">
            <a:avLst/>
          </a:prstGeom>
        </p:spPr>
        <p:txBody>
          <a:bodyPr wrap="square">
            <a:spAutoFit/>
          </a:bodyPr>
          <a:lstStyle/>
          <a:p>
            <a:r>
              <a:rPr lang="en-US" sz="1000" dirty="0">
                <a:solidFill>
                  <a:schemeClr val="bg1">
                    <a:lumMod val="50000"/>
                  </a:schemeClr>
                </a:solidFill>
              </a:rPr>
              <a:t>https://www.vectorstock.com/</a:t>
            </a:r>
          </a:p>
        </p:txBody>
      </p:sp>
    </p:spTree>
    <p:extLst>
      <p:ext uri="{BB962C8B-B14F-4D97-AF65-F5344CB8AC3E}">
        <p14:creationId xmlns:p14="http://schemas.microsoft.com/office/powerpoint/2010/main" val="80452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A965C1A-B2D9-4195-998B-D5260A349417}"/>
              </a:ext>
            </a:extLst>
          </p:cNvPr>
          <p:cNvSpPr>
            <a:spLocks noGrp="1"/>
          </p:cNvSpPr>
          <p:nvPr>
            <p:ph type="title"/>
          </p:nvPr>
        </p:nvSpPr>
        <p:spPr/>
        <p:txBody>
          <a:bodyPr/>
          <a:lstStyle/>
          <a:p>
            <a:r>
              <a:rPr lang="en-IN" dirty="0"/>
              <a:t>Applying the 3-x-3 Writing Process </a:t>
            </a:r>
            <a:r>
              <a:rPr lang="en-IN" sz="1800" b="0" dirty="0"/>
              <a:t>(4 of 5)</a:t>
            </a:r>
            <a:endParaRPr lang="en-IN" dirty="0"/>
          </a:p>
        </p:txBody>
      </p:sp>
      <p:sp>
        <p:nvSpPr>
          <p:cNvPr id="11" name="Content Placeholder 10">
            <a:extLst>
              <a:ext uri="{FF2B5EF4-FFF2-40B4-BE49-F238E27FC236}">
                <a16:creationId xmlns:a16="http://schemas.microsoft.com/office/drawing/2014/main" id="{A171A9B3-990A-47D6-8138-F836AF844916}"/>
              </a:ext>
            </a:extLst>
          </p:cNvPr>
          <p:cNvSpPr>
            <a:spLocks noGrp="1"/>
          </p:cNvSpPr>
          <p:nvPr>
            <p:ph sz="quarter" idx="16"/>
          </p:nvPr>
        </p:nvSpPr>
        <p:spPr>
          <a:xfrm>
            <a:off x="3405419" y="1282026"/>
            <a:ext cx="5393932" cy="2156500"/>
          </a:xfrm>
        </p:spPr>
        <p:txBody>
          <a:bodyPr/>
          <a:lstStyle/>
          <a:p>
            <a:pPr fontAlgn="auto">
              <a:lnSpc>
                <a:spcPct val="100000"/>
              </a:lnSpc>
              <a:spcAft>
                <a:spcPts val="0"/>
              </a:spcAft>
            </a:pPr>
            <a:r>
              <a:rPr lang="en-IN" sz="2400" b="1" dirty="0">
                <a:latin typeface="Arial" panose="020B0604020202020204" pitchFamily="34" charset="0"/>
                <a:cs typeface="Arial" panose="020B0604020202020204" pitchFamily="34" charset="0"/>
              </a:rPr>
              <a:t>Phase 3 </a:t>
            </a:r>
            <a:r>
              <a:rPr lang="en-US" sz="2400" b="1" dirty="0">
                <a:solidFill>
                  <a:prstClr val="black"/>
                </a:solidFill>
                <a:latin typeface="Arial" panose="020B0604020202020204" pitchFamily="34" charset="0"/>
                <a:ea typeface="Calibri" charset="0"/>
                <a:cs typeface="Arial" panose="020B0604020202020204" pitchFamily="34" charset="0"/>
              </a:rPr>
              <a:t>Editing, Proofreading, and Evaluating</a:t>
            </a:r>
          </a:p>
          <a:p>
            <a:pPr marL="342900" indent="-342900" fontAlgn="auto">
              <a:lnSpc>
                <a:spcPct val="100000"/>
              </a:lnSpc>
              <a:spcAft>
                <a:spcPts val="0"/>
              </a:spcAft>
              <a:buFont typeface="Arial" panose="020B0604020202020204" pitchFamily="34" charset="0"/>
              <a:buChar char="•"/>
            </a:pPr>
            <a:r>
              <a:rPr lang="en-IN" sz="2000" dirty="0">
                <a:solidFill>
                  <a:prstClr val="black"/>
                </a:solidFill>
                <a:latin typeface="Arial" panose="020B0604020202020204" pitchFamily="34" charset="0"/>
                <a:ea typeface="Calibri" charset="0"/>
                <a:cs typeface="Arial" panose="020B0604020202020204" pitchFamily="34" charset="0"/>
              </a:rPr>
              <a:t>Read the message carefully to ensure that it says what you intend.</a:t>
            </a:r>
          </a:p>
          <a:p>
            <a:pPr marL="342900" indent="-342900" fontAlgn="auto">
              <a:lnSpc>
                <a:spcPct val="100000"/>
              </a:lnSpc>
              <a:spcAft>
                <a:spcPts val="0"/>
              </a:spcAft>
              <a:buFont typeface="Arial" panose="020B0604020202020204" pitchFamily="34" charset="0"/>
              <a:buChar char="•"/>
            </a:pPr>
            <a:r>
              <a:rPr lang="en-IN" sz="2000" dirty="0">
                <a:solidFill>
                  <a:prstClr val="black"/>
                </a:solidFill>
                <a:latin typeface="Arial" panose="020B0604020202020204" pitchFamily="34" charset="0"/>
                <a:ea typeface="Calibri" charset="0"/>
                <a:cs typeface="Arial" panose="020B0604020202020204" pitchFamily="34" charset="0"/>
              </a:rPr>
              <a:t>Check the wording to be sure you are concise without being abrupt.</a:t>
            </a:r>
          </a:p>
          <a:p>
            <a:pPr marL="342900" indent="-342900" fontAlgn="auto">
              <a:lnSpc>
                <a:spcPct val="100000"/>
              </a:lnSpc>
              <a:spcAft>
                <a:spcPts val="0"/>
              </a:spcAft>
              <a:buFont typeface="Arial" panose="020B0604020202020204" pitchFamily="34" charset="0"/>
              <a:buChar char="•"/>
            </a:pPr>
            <a:r>
              <a:rPr lang="en-IN" sz="2000" dirty="0">
                <a:solidFill>
                  <a:prstClr val="black"/>
                </a:solidFill>
                <a:latin typeface="Arial" panose="020B0604020202020204" pitchFamily="34" charset="0"/>
                <a:ea typeface="Calibri" charset="0"/>
                <a:cs typeface="Arial" panose="020B0604020202020204" pitchFamily="34" charset="0"/>
              </a:rPr>
              <a:t>Read the sentences to see if they sound like conversation and flow smoothly.</a:t>
            </a:r>
          </a:p>
        </p:txBody>
      </p:sp>
      <p:sp>
        <p:nvSpPr>
          <p:cNvPr id="5" name="Slide Number Placeholder 4">
            <a:extLst>
              <a:ext uri="{FF2B5EF4-FFF2-40B4-BE49-F238E27FC236}">
                <a16:creationId xmlns:a16="http://schemas.microsoft.com/office/drawing/2014/main" id="{FF2AF856-EC78-4615-8F0D-A3339234C3DC}"/>
              </a:ext>
            </a:extLst>
          </p:cNvPr>
          <p:cNvSpPr>
            <a:spLocks noGrp="1"/>
          </p:cNvSpPr>
          <p:nvPr>
            <p:ph type="sldNum" sz="quarter" idx="4"/>
          </p:nvPr>
        </p:nvSpPr>
        <p:spPr/>
        <p:txBody>
          <a:bodyPr/>
          <a:lstStyle/>
          <a:p>
            <a:pPr defTabSz="685800" eaLnBrk="0" fontAlgn="base" hangingPunct="0">
              <a:spcBef>
                <a:spcPct val="0"/>
              </a:spcBef>
              <a:spcAft>
                <a:spcPct val="0"/>
              </a:spcAft>
              <a:buClrTx/>
            </a:pPr>
            <a:fld id="{F9BE6549-90FB-4E0E-8C54-0640FEBC787D}" type="slidenum">
              <a:rPr lang="en-US" kern="1200">
                <a:ea typeface="+mn-ea"/>
              </a:rPr>
              <a:pPr defTabSz="685800" eaLnBrk="0" fontAlgn="base" hangingPunct="0">
                <a:spcBef>
                  <a:spcPct val="0"/>
                </a:spcBef>
                <a:spcAft>
                  <a:spcPct val="0"/>
                </a:spcAft>
                <a:buClrTx/>
              </a:pPr>
              <a:t>43</a:t>
            </a:fld>
            <a:endParaRPr lang="en-US" kern="1200" dirty="0">
              <a:ea typeface="+mn-ea"/>
            </a:endParaRPr>
          </a:p>
        </p:txBody>
      </p:sp>
      <p:pic>
        <p:nvPicPr>
          <p:cNvPr id="6" name="Picture 5">
            <a:extLst>
              <a:ext uri="{FF2B5EF4-FFF2-40B4-BE49-F238E27FC236}">
                <a16:creationId xmlns:a16="http://schemas.microsoft.com/office/drawing/2014/main" id="{0EA75A09-BF6A-3F45-B0C4-E485BA0DB9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1816" y="1542123"/>
            <a:ext cx="2683792" cy="2550191"/>
          </a:xfrm>
          <a:prstGeom prst="rect">
            <a:avLst/>
          </a:prstGeom>
        </p:spPr>
      </p:pic>
      <p:sp>
        <p:nvSpPr>
          <p:cNvPr id="7" name="Rectangle 6">
            <a:extLst>
              <a:ext uri="{FF2B5EF4-FFF2-40B4-BE49-F238E27FC236}">
                <a16:creationId xmlns:a16="http://schemas.microsoft.com/office/drawing/2014/main" id="{81EE3E5E-A4C8-9645-A2A4-3CAC6FD2130B}"/>
              </a:ext>
            </a:extLst>
          </p:cNvPr>
          <p:cNvSpPr/>
          <p:nvPr/>
        </p:nvSpPr>
        <p:spPr>
          <a:xfrm>
            <a:off x="261816" y="4092314"/>
            <a:ext cx="2436414" cy="246221"/>
          </a:xfrm>
          <a:prstGeom prst="rect">
            <a:avLst/>
          </a:prstGeom>
        </p:spPr>
        <p:txBody>
          <a:bodyPr wrap="square">
            <a:spAutoFit/>
          </a:bodyPr>
          <a:lstStyle/>
          <a:p>
            <a:r>
              <a:rPr lang="en-US" sz="1000" dirty="0">
                <a:solidFill>
                  <a:schemeClr val="bg1">
                    <a:lumMod val="50000"/>
                  </a:schemeClr>
                </a:solidFill>
              </a:rPr>
              <a:t>https://www.vectorstock.com/</a:t>
            </a:r>
          </a:p>
        </p:txBody>
      </p:sp>
    </p:spTree>
    <p:extLst>
      <p:ext uri="{BB962C8B-B14F-4D97-AF65-F5344CB8AC3E}">
        <p14:creationId xmlns:p14="http://schemas.microsoft.com/office/powerpoint/2010/main" val="177538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A965C1A-B2D9-4195-998B-D5260A349417}"/>
              </a:ext>
            </a:extLst>
          </p:cNvPr>
          <p:cNvSpPr>
            <a:spLocks noGrp="1"/>
          </p:cNvSpPr>
          <p:nvPr>
            <p:ph type="title"/>
          </p:nvPr>
        </p:nvSpPr>
        <p:spPr/>
        <p:txBody>
          <a:bodyPr/>
          <a:lstStyle/>
          <a:p>
            <a:r>
              <a:rPr lang="en-IN" dirty="0"/>
              <a:t>Applying the 3-x-3 Writing Process </a:t>
            </a:r>
            <a:r>
              <a:rPr lang="en-IN" sz="1800" b="0" dirty="0"/>
              <a:t>(5 of 5)</a:t>
            </a:r>
            <a:endParaRPr lang="en-IN" dirty="0"/>
          </a:p>
        </p:txBody>
      </p:sp>
      <p:sp>
        <p:nvSpPr>
          <p:cNvPr id="11" name="Content Placeholder 10">
            <a:extLst>
              <a:ext uri="{FF2B5EF4-FFF2-40B4-BE49-F238E27FC236}">
                <a16:creationId xmlns:a16="http://schemas.microsoft.com/office/drawing/2014/main" id="{A171A9B3-990A-47D6-8138-F836AF844916}"/>
              </a:ext>
            </a:extLst>
          </p:cNvPr>
          <p:cNvSpPr>
            <a:spLocks noGrp="1"/>
          </p:cNvSpPr>
          <p:nvPr>
            <p:ph sz="quarter" idx="16"/>
          </p:nvPr>
        </p:nvSpPr>
        <p:spPr>
          <a:xfrm>
            <a:off x="3405419" y="1320126"/>
            <a:ext cx="5393932" cy="2156500"/>
          </a:xfrm>
        </p:spPr>
        <p:txBody>
          <a:bodyPr/>
          <a:lstStyle/>
          <a:p>
            <a:pPr fontAlgn="auto">
              <a:lnSpc>
                <a:spcPct val="100000"/>
              </a:lnSpc>
              <a:spcAft>
                <a:spcPts val="0"/>
              </a:spcAft>
            </a:pPr>
            <a:r>
              <a:rPr lang="en-IN" sz="2400" b="1" dirty="0">
                <a:latin typeface="Arial" panose="020B0604020202020204" pitchFamily="34" charset="0"/>
                <a:cs typeface="Arial" panose="020B0604020202020204" pitchFamily="34" charset="0"/>
              </a:rPr>
              <a:t>Phase 3 </a:t>
            </a:r>
            <a:r>
              <a:rPr lang="en-US" sz="2400" b="1" dirty="0">
                <a:solidFill>
                  <a:prstClr val="black"/>
                </a:solidFill>
                <a:latin typeface="Arial" panose="020B0604020202020204" pitchFamily="34" charset="0"/>
                <a:ea typeface="Calibri" charset="0"/>
                <a:cs typeface="Arial" panose="020B0604020202020204" pitchFamily="34" charset="0"/>
              </a:rPr>
              <a:t>Editing, Proofreading, and Evaluating</a:t>
            </a:r>
          </a:p>
          <a:p>
            <a:pPr marL="342900" indent="-342900" fontAlgn="auto">
              <a:lnSpc>
                <a:spcPct val="100000"/>
              </a:lnSpc>
              <a:spcAft>
                <a:spcPts val="0"/>
              </a:spcAft>
              <a:buFont typeface="Arial" panose="020B0604020202020204" pitchFamily="34" charset="0"/>
              <a:buChar char="•"/>
            </a:pPr>
            <a:r>
              <a:rPr lang="en-IN" sz="2000" dirty="0">
                <a:solidFill>
                  <a:prstClr val="black"/>
                </a:solidFill>
                <a:latin typeface="Arial" panose="020B0604020202020204" pitchFamily="34" charset="0"/>
                <a:ea typeface="Calibri" charset="0"/>
                <a:cs typeface="Arial" panose="020B0604020202020204" pitchFamily="34" charset="0"/>
              </a:rPr>
              <a:t>Make sure the tone is friendly and respectful.</a:t>
            </a:r>
          </a:p>
          <a:p>
            <a:pPr marL="342900" indent="-342900" fontAlgn="auto">
              <a:lnSpc>
                <a:spcPct val="100000"/>
              </a:lnSpc>
              <a:spcAft>
                <a:spcPts val="0"/>
              </a:spcAft>
              <a:buFont typeface="Arial" panose="020B0604020202020204" pitchFamily="34" charset="0"/>
              <a:buChar char="•"/>
            </a:pPr>
            <a:r>
              <a:rPr lang="en-IN" sz="2000" dirty="0">
                <a:solidFill>
                  <a:prstClr val="black"/>
                </a:solidFill>
                <a:latin typeface="Arial" panose="020B0604020202020204" pitchFamily="34" charset="0"/>
                <a:ea typeface="Calibri" charset="0"/>
                <a:cs typeface="Arial" panose="020B0604020202020204" pitchFamily="34" charset="0"/>
              </a:rPr>
              <a:t>Check format, grammar, and mechanics.</a:t>
            </a:r>
          </a:p>
          <a:p>
            <a:pPr marL="342900" indent="-342900" fontAlgn="auto">
              <a:lnSpc>
                <a:spcPct val="100000"/>
              </a:lnSpc>
              <a:spcAft>
                <a:spcPts val="0"/>
              </a:spcAft>
              <a:buFont typeface="Arial" panose="020B0604020202020204" pitchFamily="34" charset="0"/>
              <a:buChar char="•"/>
            </a:pPr>
            <a:r>
              <a:rPr lang="en-IN" sz="2000" dirty="0">
                <a:solidFill>
                  <a:prstClr val="black"/>
                </a:solidFill>
                <a:latin typeface="Arial" panose="020B0604020202020204" pitchFamily="34" charset="0"/>
                <a:ea typeface="Calibri" charset="0"/>
                <a:cs typeface="Arial" panose="020B0604020202020204" pitchFamily="34" charset="0"/>
              </a:rPr>
              <a:t>Evaluate the message: Is it too blunt? Too subtle? Is it clear, but professional?</a:t>
            </a:r>
          </a:p>
        </p:txBody>
      </p:sp>
      <p:sp>
        <p:nvSpPr>
          <p:cNvPr id="5" name="Slide Number Placeholder 4">
            <a:extLst>
              <a:ext uri="{FF2B5EF4-FFF2-40B4-BE49-F238E27FC236}">
                <a16:creationId xmlns:a16="http://schemas.microsoft.com/office/drawing/2014/main" id="{FF2AF856-EC78-4615-8F0D-A3339234C3DC}"/>
              </a:ext>
            </a:extLst>
          </p:cNvPr>
          <p:cNvSpPr>
            <a:spLocks noGrp="1"/>
          </p:cNvSpPr>
          <p:nvPr>
            <p:ph type="sldNum" sz="quarter" idx="4"/>
          </p:nvPr>
        </p:nvSpPr>
        <p:spPr/>
        <p:txBody>
          <a:bodyPr/>
          <a:lstStyle/>
          <a:p>
            <a:pPr defTabSz="685800" eaLnBrk="0" fontAlgn="base" hangingPunct="0">
              <a:spcBef>
                <a:spcPct val="0"/>
              </a:spcBef>
              <a:spcAft>
                <a:spcPct val="0"/>
              </a:spcAft>
              <a:buClrTx/>
            </a:pPr>
            <a:fld id="{F9BE6549-90FB-4E0E-8C54-0640FEBC787D}" type="slidenum">
              <a:rPr lang="en-US" kern="1200">
                <a:ea typeface="+mn-ea"/>
              </a:rPr>
              <a:pPr defTabSz="685800" eaLnBrk="0" fontAlgn="base" hangingPunct="0">
                <a:spcBef>
                  <a:spcPct val="0"/>
                </a:spcBef>
                <a:spcAft>
                  <a:spcPct val="0"/>
                </a:spcAft>
                <a:buClrTx/>
              </a:pPr>
              <a:t>44</a:t>
            </a:fld>
            <a:endParaRPr lang="en-US" kern="1200" dirty="0">
              <a:ea typeface="+mn-ea"/>
            </a:endParaRPr>
          </a:p>
        </p:txBody>
      </p:sp>
      <p:pic>
        <p:nvPicPr>
          <p:cNvPr id="6" name="Picture 5">
            <a:extLst>
              <a:ext uri="{FF2B5EF4-FFF2-40B4-BE49-F238E27FC236}">
                <a16:creationId xmlns:a16="http://schemas.microsoft.com/office/drawing/2014/main" id="{39968C8E-4929-844F-A4EB-5F60E72DD0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1816" y="1542123"/>
            <a:ext cx="2683792" cy="2550191"/>
          </a:xfrm>
          <a:prstGeom prst="rect">
            <a:avLst/>
          </a:prstGeom>
        </p:spPr>
      </p:pic>
      <p:sp>
        <p:nvSpPr>
          <p:cNvPr id="7" name="Rectangle 6">
            <a:extLst>
              <a:ext uri="{FF2B5EF4-FFF2-40B4-BE49-F238E27FC236}">
                <a16:creationId xmlns:a16="http://schemas.microsoft.com/office/drawing/2014/main" id="{A7C68B25-5F0B-2C40-8013-AA5DB230128A}"/>
              </a:ext>
            </a:extLst>
          </p:cNvPr>
          <p:cNvSpPr/>
          <p:nvPr/>
        </p:nvSpPr>
        <p:spPr>
          <a:xfrm>
            <a:off x="261816" y="4092314"/>
            <a:ext cx="2436414" cy="246221"/>
          </a:xfrm>
          <a:prstGeom prst="rect">
            <a:avLst/>
          </a:prstGeom>
        </p:spPr>
        <p:txBody>
          <a:bodyPr wrap="square">
            <a:spAutoFit/>
          </a:bodyPr>
          <a:lstStyle/>
          <a:p>
            <a:r>
              <a:rPr lang="en-US" sz="1000" dirty="0">
                <a:solidFill>
                  <a:schemeClr val="bg1">
                    <a:lumMod val="50000"/>
                  </a:schemeClr>
                </a:solidFill>
              </a:rPr>
              <a:t>https://www.vectorstock.com/</a:t>
            </a:r>
          </a:p>
        </p:txBody>
      </p:sp>
    </p:spTree>
    <p:extLst>
      <p:ext uri="{BB962C8B-B14F-4D97-AF65-F5344CB8AC3E}">
        <p14:creationId xmlns:p14="http://schemas.microsoft.com/office/powerpoint/2010/main" val="401123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B3856-BB6E-4DFB-B658-1A677E9195F1}"/>
              </a:ext>
            </a:extLst>
          </p:cNvPr>
          <p:cNvSpPr>
            <a:spLocks noGrp="1"/>
          </p:cNvSpPr>
          <p:nvPr>
            <p:ph type="title"/>
          </p:nvPr>
        </p:nvSpPr>
        <p:spPr>
          <a:xfrm>
            <a:off x="914401" y="205979"/>
            <a:ext cx="7772400" cy="857250"/>
          </a:xfrm>
        </p:spPr>
        <p:txBody>
          <a:bodyPr>
            <a:normAutofit fontScale="90000"/>
          </a:bodyPr>
          <a:lstStyle/>
          <a:p>
            <a:pPr algn="l"/>
            <a:r>
              <a:rPr lang="en-CA" sz="2800" dirty="0">
                <a:solidFill>
                  <a:srgbClr val="0070C0"/>
                </a:solidFill>
                <a:latin typeface="Arial" panose="020B0604020202020204" pitchFamily="34" charset="0"/>
                <a:cs typeface="Arial" panose="020B0604020202020204" pitchFamily="34" charset="0"/>
              </a:rPr>
              <a:t>Avoiding Legal Liability in Conveying Negative News</a:t>
            </a:r>
          </a:p>
        </p:txBody>
      </p:sp>
      <p:sp>
        <p:nvSpPr>
          <p:cNvPr id="3" name="Content Placeholder 2">
            <a:extLst>
              <a:ext uri="{FF2B5EF4-FFF2-40B4-BE49-F238E27FC236}">
                <a16:creationId xmlns:a16="http://schemas.microsoft.com/office/drawing/2014/main" id="{B2A88135-6A55-4072-AFED-0AA8DD0FF0A5}"/>
              </a:ext>
            </a:extLst>
          </p:cNvPr>
          <p:cNvSpPr>
            <a:spLocks noGrp="1"/>
          </p:cNvSpPr>
          <p:nvPr>
            <p:ph idx="1"/>
          </p:nvPr>
        </p:nvSpPr>
        <p:spPr/>
        <p:txBody>
          <a:bodyPr>
            <a:normAutofit lnSpcReduction="10000"/>
          </a:bodyPr>
          <a:lstStyle/>
          <a:p>
            <a:pPr marL="385763" indent="-385763">
              <a:buFont typeface="+mj-lt"/>
              <a:buAutoNum type="arabicPeriod"/>
            </a:pPr>
            <a:r>
              <a:rPr lang="en-CA" sz="2400" b="1" dirty="0">
                <a:solidFill>
                  <a:srgbClr val="C00000"/>
                </a:solidFill>
              </a:rPr>
              <a:t>Abusive language:</a:t>
            </a:r>
          </a:p>
          <a:p>
            <a:pPr marL="655856" lvl="1" indent="-385763"/>
            <a:r>
              <a:rPr lang="en-CA" sz="2100" b="1" dirty="0">
                <a:solidFill>
                  <a:srgbClr val="C00000"/>
                </a:solidFill>
              </a:rPr>
              <a:t>Defamation</a:t>
            </a:r>
            <a:r>
              <a:rPr lang="en-CA" sz="2100" dirty="0"/>
              <a:t>: Language that harms a person’s reputation</a:t>
            </a:r>
          </a:p>
          <a:p>
            <a:pPr marL="655856" lvl="1" indent="-385763"/>
            <a:r>
              <a:rPr lang="en-CA" sz="2100" b="1" dirty="0">
                <a:solidFill>
                  <a:srgbClr val="C00000"/>
                </a:solidFill>
              </a:rPr>
              <a:t>Libel</a:t>
            </a:r>
            <a:r>
              <a:rPr lang="en-CA" sz="2100" dirty="0"/>
              <a:t>: Written defamation</a:t>
            </a:r>
          </a:p>
          <a:p>
            <a:pPr marL="655856" lvl="1" indent="-385763"/>
            <a:r>
              <a:rPr lang="en-CA" sz="2100" b="1" dirty="0">
                <a:solidFill>
                  <a:srgbClr val="C00000"/>
                </a:solidFill>
              </a:rPr>
              <a:t>Slander</a:t>
            </a:r>
            <a:r>
              <a:rPr lang="en-CA" sz="2100" dirty="0"/>
              <a:t>: Spoken defamation</a:t>
            </a:r>
          </a:p>
          <a:p>
            <a:pPr marL="655856" lvl="1" indent="-385763"/>
            <a:endParaRPr lang="en-CA" dirty="0"/>
          </a:p>
          <a:p>
            <a:r>
              <a:rPr lang="en-CA" dirty="0"/>
              <a:t>Language becomes legally actionable if it is false, damaging to someone’s good name, and published. </a:t>
            </a:r>
          </a:p>
          <a:p>
            <a:r>
              <a:rPr lang="en-CA" dirty="0"/>
              <a:t>Careful writers ensure that their words communicate only what they intend. </a:t>
            </a:r>
          </a:p>
          <a:p>
            <a:pPr marL="342900" indent="-342900"/>
            <a:endParaRPr lang="en-CA" dirty="0"/>
          </a:p>
        </p:txBody>
      </p:sp>
      <p:sp>
        <p:nvSpPr>
          <p:cNvPr id="4" name="Slide Number Placeholder 3">
            <a:extLst>
              <a:ext uri="{FF2B5EF4-FFF2-40B4-BE49-F238E27FC236}">
                <a16:creationId xmlns:a16="http://schemas.microsoft.com/office/drawing/2014/main" id="{4349F64C-F62B-4F70-B3D8-228205B63A15}"/>
              </a:ext>
            </a:extLst>
          </p:cNvPr>
          <p:cNvSpPr>
            <a:spLocks noGrp="1"/>
          </p:cNvSpPr>
          <p:nvPr>
            <p:ph type="sldNum" sz="quarter" idx="12"/>
          </p:nvPr>
        </p:nvSpPr>
        <p:spPr/>
        <p:txBody>
          <a:bodyPr/>
          <a:lstStyle/>
          <a:p>
            <a:pPr defTabSz="685800" fontAlgn="base">
              <a:spcBef>
                <a:spcPct val="0"/>
              </a:spcBef>
              <a:spcAft>
                <a:spcPct val="0"/>
              </a:spcAft>
              <a:buClrTx/>
            </a:pPr>
            <a:fld id="{33FF120F-DC9A-48DE-9A47-BE04D7F50371}" type="slidenum">
              <a:rPr lang="en-CA" kern="1200">
                <a:solidFill>
                  <a:srgbClr val="454551">
                    <a:lumMod val="75000"/>
                  </a:srgbClr>
                </a:solidFill>
                <a:latin typeface="Arial" charset="0"/>
                <a:ea typeface="+mn-ea"/>
                <a:cs typeface="+mn-cs"/>
              </a:rPr>
              <a:pPr defTabSz="685800" fontAlgn="base">
                <a:spcBef>
                  <a:spcPct val="0"/>
                </a:spcBef>
                <a:spcAft>
                  <a:spcPct val="0"/>
                </a:spcAft>
                <a:buClrTx/>
              </a:pPr>
              <a:t>45</a:t>
            </a:fld>
            <a:endParaRPr lang="en-CA" kern="1200" dirty="0">
              <a:solidFill>
                <a:srgbClr val="454551">
                  <a:lumMod val="75000"/>
                </a:srgbClr>
              </a:solidFill>
              <a:latin typeface="Arial" charset="0"/>
              <a:ea typeface="+mn-ea"/>
              <a:cs typeface="+mn-cs"/>
            </a:endParaRPr>
          </a:p>
        </p:txBody>
      </p:sp>
    </p:spTree>
    <p:extLst>
      <p:ext uri="{BB962C8B-B14F-4D97-AF65-F5344CB8AC3E}">
        <p14:creationId xmlns:p14="http://schemas.microsoft.com/office/powerpoint/2010/main" val="9875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EF899-C646-444A-9D65-9C4BF2C977C7}"/>
              </a:ext>
            </a:extLst>
          </p:cNvPr>
          <p:cNvSpPr>
            <a:spLocks noGrp="1"/>
          </p:cNvSpPr>
          <p:nvPr>
            <p:ph type="title"/>
          </p:nvPr>
        </p:nvSpPr>
        <p:spPr/>
        <p:txBody>
          <a:bodyPr>
            <a:noAutofit/>
          </a:bodyPr>
          <a:lstStyle/>
          <a:p>
            <a:pPr algn="l"/>
            <a:r>
              <a:rPr lang="en-CA" sz="2800" dirty="0">
                <a:solidFill>
                  <a:srgbClr val="0070C0"/>
                </a:solidFill>
              </a:rPr>
              <a:t>Avoiding Legal Liability in Conveying Negative News</a:t>
            </a:r>
            <a:endParaRPr lang="en-CA" sz="2400" dirty="0">
              <a:solidFill>
                <a:srgbClr val="0070C0"/>
              </a:solidFill>
            </a:endParaRPr>
          </a:p>
        </p:txBody>
      </p:sp>
      <p:sp>
        <p:nvSpPr>
          <p:cNvPr id="3" name="Content Placeholder 2">
            <a:extLst>
              <a:ext uri="{FF2B5EF4-FFF2-40B4-BE49-F238E27FC236}">
                <a16:creationId xmlns:a16="http://schemas.microsoft.com/office/drawing/2014/main" id="{5EB6922B-D03A-42B5-90D2-AA4BDB29968A}"/>
              </a:ext>
            </a:extLst>
          </p:cNvPr>
          <p:cNvSpPr>
            <a:spLocks noGrp="1"/>
          </p:cNvSpPr>
          <p:nvPr>
            <p:ph idx="1"/>
          </p:nvPr>
        </p:nvSpPr>
        <p:spPr>
          <a:xfrm>
            <a:off x="914401" y="1063229"/>
            <a:ext cx="7960056" cy="3954067"/>
          </a:xfrm>
        </p:spPr>
        <p:txBody>
          <a:bodyPr>
            <a:normAutofit/>
          </a:bodyPr>
          <a:lstStyle/>
          <a:p>
            <a:pPr marL="0" indent="0">
              <a:lnSpc>
                <a:spcPct val="120000"/>
              </a:lnSpc>
              <a:buNone/>
            </a:pPr>
            <a:r>
              <a:rPr lang="en-CA" sz="2400" b="1" dirty="0">
                <a:solidFill>
                  <a:srgbClr val="C00000"/>
                </a:solidFill>
              </a:rPr>
              <a:t>2. Careless language: </a:t>
            </a:r>
            <a:r>
              <a:rPr lang="en-US" sz="2100" dirty="0">
                <a:latin typeface="Calibri" pitchFamily="34" charset="0"/>
                <a:cs typeface="Calibri" pitchFamily="34" charset="0"/>
              </a:rPr>
              <a:t>Statements that are potentially damaging or that could be misinterpreted</a:t>
            </a:r>
            <a:endParaRPr lang="en-US" sz="675" dirty="0">
              <a:latin typeface="Calibri" pitchFamily="34" charset="0"/>
              <a:cs typeface="Calibri" pitchFamily="34" charset="0"/>
            </a:endParaRPr>
          </a:p>
          <a:p>
            <a:pPr>
              <a:lnSpc>
                <a:spcPct val="120000"/>
              </a:lnSpc>
              <a:spcAft>
                <a:spcPct val="10000"/>
              </a:spcAft>
              <a:buClr>
                <a:srgbClr val="3B6D81"/>
              </a:buClr>
            </a:pPr>
            <a:r>
              <a:rPr lang="en-US" sz="2100" u="sng" dirty="0">
                <a:latin typeface="Calibri" pitchFamily="34" charset="0"/>
                <a:cs typeface="Calibri" pitchFamily="34" charset="0"/>
              </a:rPr>
              <a:t>Case of a factory worker injured on the job</a:t>
            </a:r>
            <a:r>
              <a:rPr lang="en-US" sz="2100" dirty="0">
                <a:latin typeface="Calibri" pitchFamily="34" charset="0"/>
                <a:cs typeface="Calibri" pitchFamily="34" charset="0"/>
              </a:rPr>
              <a:t>. His attorney summoned the company documents and discovered a seemingly harmless letter sent to a group regarding a plant tour. These words appeared in the letter:</a:t>
            </a:r>
          </a:p>
          <a:p>
            <a:pPr marL="404813" indent="0">
              <a:lnSpc>
                <a:spcPct val="120000"/>
              </a:lnSpc>
              <a:spcAft>
                <a:spcPct val="10000"/>
              </a:spcAft>
              <a:buClr>
                <a:srgbClr val="3B6D81"/>
              </a:buClr>
              <a:buNone/>
            </a:pPr>
            <a:r>
              <a:rPr lang="en-US" sz="2100" b="1" dirty="0">
                <a:solidFill>
                  <a:srgbClr val="002060"/>
                </a:solidFill>
                <a:latin typeface="Calibri" pitchFamily="34" charset="0"/>
                <a:cs typeface="Calibri" pitchFamily="34" charset="0"/>
              </a:rPr>
              <a:t>“Although we are honored at your interest in our company, we cannot give your group a tour of the plant operations as it would be too noisy and dangerous.” </a:t>
            </a:r>
          </a:p>
          <a:p>
            <a:pPr>
              <a:lnSpc>
                <a:spcPct val="120000"/>
              </a:lnSpc>
              <a:spcAft>
                <a:spcPct val="10000"/>
              </a:spcAft>
              <a:buClr>
                <a:srgbClr val="3B6D81"/>
              </a:buClr>
            </a:pPr>
            <a:endParaRPr lang="en-US" sz="2100" i="1" dirty="0">
              <a:latin typeface="Calibri" pitchFamily="34" charset="0"/>
              <a:cs typeface="Calibri" pitchFamily="34" charset="0"/>
            </a:endParaRPr>
          </a:p>
          <a:p>
            <a:pPr>
              <a:lnSpc>
                <a:spcPct val="120000"/>
              </a:lnSpc>
            </a:pPr>
            <a:endParaRPr lang="en-CA" dirty="0"/>
          </a:p>
        </p:txBody>
      </p:sp>
      <p:sp>
        <p:nvSpPr>
          <p:cNvPr id="4" name="Slide Number Placeholder 3">
            <a:extLst>
              <a:ext uri="{FF2B5EF4-FFF2-40B4-BE49-F238E27FC236}">
                <a16:creationId xmlns:a16="http://schemas.microsoft.com/office/drawing/2014/main" id="{9412EA75-F23C-464C-8D44-7432B338641D}"/>
              </a:ext>
            </a:extLst>
          </p:cNvPr>
          <p:cNvSpPr>
            <a:spLocks noGrp="1"/>
          </p:cNvSpPr>
          <p:nvPr>
            <p:ph type="sldNum" sz="quarter" idx="12"/>
          </p:nvPr>
        </p:nvSpPr>
        <p:spPr/>
        <p:txBody>
          <a:bodyPr/>
          <a:lstStyle/>
          <a:p>
            <a:pPr defTabSz="685800" fontAlgn="base">
              <a:spcBef>
                <a:spcPct val="0"/>
              </a:spcBef>
              <a:spcAft>
                <a:spcPct val="0"/>
              </a:spcAft>
              <a:buClrTx/>
            </a:pPr>
            <a:fld id="{33FF120F-DC9A-48DE-9A47-BE04D7F50371}" type="slidenum">
              <a:rPr lang="en-CA" kern="1200">
                <a:solidFill>
                  <a:srgbClr val="454551">
                    <a:lumMod val="75000"/>
                  </a:srgbClr>
                </a:solidFill>
                <a:latin typeface="Arial" charset="0"/>
                <a:ea typeface="+mn-ea"/>
                <a:cs typeface="+mn-cs"/>
              </a:rPr>
              <a:pPr defTabSz="685800" fontAlgn="base">
                <a:spcBef>
                  <a:spcPct val="0"/>
                </a:spcBef>
                <a:spcAft>
                  <a:spcPct val="0"/>
                </a:spcAft>
                <a:buClrTx/>
              </a:pPr>
              <a:t>46</a:t>
            </a:fld>
            <a:endParaRPr lang="en-CA" kern="1200" dirty="0">
              <a:solidFill>
                <a:srgbClr val="454551">
                  <a:lumMod val="75000"/>
                </a:srgbClr>
              </a:solidFill>
              <a:latin typeface="Arial" charset="0"/>
              <a:ea typeface="+mn-ea"/>
              <a:cs typeface="+mn-cs"/>
            </a:endParaRPr>
          </a:p>
        </p:txBody>
      </p:sp>
    </p:spTree>
    <p:extLst>
      <p:ext uri="{BB962C8B-B14F-4D97-AF65-F5344CB8AC3E}">
        <p14:creationId xmlns:p14="http://schemas.microsoft.com/office/powerpoint/2010/main" val="360685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EF899-C646-444A-9D65-9C4BF2C977C7}"/>
              </a:ext>
            </a:extLst>
          </p:cNvPr>
          <p:cNvSpPr>
            <a:spLocks noGrp="1"/>
          </p:cNvSpPr>
          <p:nvPr>
            <p:ph type="title"/>
          </p:nvPr>
        </p:nvSpPr>
        <p:spPr/>
        <p:txBody>
          <a:bodyPr>
            <a:normAutofit/>
          </a:bodyPr>
          <a:lstStyle/>
          <a:p>
            <a:pPr algn="l"/>
            <a:r>
              <a:rPr lang="en-CA" sz="2800" dirty="0">
                <a:solidFill>
                  <a:srgbClr val="0070C0"/>
                </a:solidFill>
              </a:rPr>
              <a:t>Avoiding Legal Liability in Conveying Negative News</a:t>
            </a:r>
            <a:endParaRPr lang="en-CA" sz="2800" b="1" dirty="0">
              <a:solidFill>
                <a:srgbClr val="0070C0"/>
              </a:solidFill>
            </a:endParaRPr>
          </a:p>
        </p:txBody>
      </p:sp>
      <p:sp>
        <p:nvSpPr>
          <p:cNvPr id="3" name="Content Placeholder 2">
            <a:extLst>
              <a:ext uri="{FF2B5EF4-FFF2-40B4-BE49-F238E27FC236}">
                <a16:creationId xmlns:a16="http://schemas.microsoft.com/office/drawing/2014/main" id="{5EB6922B-D03A-42B5-90D2-AA4BDB29968A}"/>
              </a:ext>
            </a:extLst>
          </p:cNvPr>
          <p:cNvSpPr>
            <a:spLocks noGrp="1"/>
          </p:cNvSpPr>
          <p:nvPr>
            <p:ph idx="1"/>
          </p:nvPr>
        </p:nvSpPr>
        <p:spPr>
          <a:xfrm>
            <a:off x="914401" y="1063229"/>
            <a:ext cx="7960056" cy="3954067"/>
          </a:xfrm>
        </p:spPr>
        <p:txBody>
          <a:bodyPr>
            <a:normAutofit/>
          </a:bodyPr>
          <a:lstStyle/>
          <a:p>
            <a:pPr marL="0" indent="0">
              <a:lnSpc>
                <a:spcPct val="120000"/>
              </a:lnSpc>
              <a:buNone/>
            </a:pPr>
            <a:r>
              <a:rPr lang="en-CA" sz="2400" b="1" dirty="0">
                <a:solidFill>
                  <a:srgbClr val="C00000"/>
                </a:solidFill>
              </a:rPr>
              <a:t>2. Careless language: </a:t>
            </a:r>
            <a:r>
              <a:rPr lang="en-US" sz="2100" dirty="0">
                <a:latin typeface="Calibri" pitchFamily="34" charset="0"/>
                <a:cs typeface="Calibri" pitchFamily="34" charset="0"/>
              </a:rPr>
              <a:t>Statements that are potentially damaging or that could be misinterpreted</a:t>
            </a:r>
            <a:endParaRPr lang="en-US" sz="675" dirty="0">
              <a:latin typeface="Calibri" pitchFamily="34" charset="0"/>
              <a:cs typeface="Calibri" pitchFamily="34" charset="0"/>
            </a:endParaRPr>
          </a:p>
          <a:p>
            <a:pPr marL="404813" indent="0">
              <a:lnSpc>
                <a:spcPct val="120000"/>
              </a:lnSpc>
              <a:spcAft>
                <a:spcPct val="10000"/>
              </a:spcAft>
              <a:buClr>
                <a:srgbClr val="3B6D81"/>
              </a:buClr>
              <a:buNone/>
            </a:pPr>
            <a:r>
              <a:rPr lang="en-US" sz="2100" b="1" dirty="0">
                <a:solidFill>
                  <a:srgbClr val="002060"/>
                </a:solidFill>
                <a:latin typeface="Calibri" pitchFamily="34" charset="0"/>
                <a:cs typeface="Calibri" pitchFamily="34" charset="0"/>
              </a:rPr>
              <a:t>“Although we are honored at your interest in our company, we cannot give your group a tour of the plant operations as it would be too noisy and dangerous.” </a:t>
            </a:r>
          </a:p>
          <a:p>
            <a:pPr>
              <a:lnSpc>
                <a:spcPct val="120000"/>
              </a:lnSpc>
              <a:spcAft>
                <a:spcPct val="10000"/>
              </a:spcAft>
              <a:buClr>
                <a:srgbClr val="3B6D81"/>
              </a:buClr>
            </a:pPr>
            <a:endParaRPr lang="en-US" sz="2100" i="1" dirty="0">
              <a:latin typeface="Calibri" pitchFamily="34" charset="0"/>
              <a:cs typeface="Calibri" pitchFamily="34" charset="0"/>
            </a:endParaRPr>
          </a:p>
          <a:p>
            <a:pPr>
              <a:lnSpc>
                <a:spcPct val="120000"/>
              </a:lnSpc>
            </a:pPr>
            <a:endParaRPr lang="en-CA" dirty="0"/>
          </a:p>
        </p:txBody>
      </p:sp>
      <p:sp>
        <p:nvSpPr>
          <p:cNvPr id="4" name="Slide Number Placeholder 3">
            <a:extLst>
              <a:ext uri="{FF2B5EF4-FFF2-40B4-BE49-F238E27FC236}">
                <a16:creationId xmlns:a16="http://schemas.microsoft.com/office/drawing/2014/main" id="{9412EA75-F23C-464C-8D44-7432B338641D}"/>
              </a:ext>
            </a:extLst>
          </p:cNvPr>
          <p:cNvSpPr>
            <a:spLocks noGrp="1"/>
          </p:cNvSpPr>
          <p:nvPr>
            <p:ph type="sldNum" sz="quarter" idx="12"/>
          </p:nvPr>
        </p:nvSpPr>
        <p:spPr/>
        <p:txBody>
          <a:bodyPr/>
          <a:lstStyle/>
          <a:p>
            <a:pPr defTabSz="685800" fontAlgn="base">
              <a:spcBef>
                <a:spcPct val="0"/>
              </a:spcBef>
              <a:spcAft>
                <a:spcPct val="0"/>
              </a:spcAft>
              <a:buClrTx/>
            </a:pPr>
            <a:fld id="{33FF120F-DC9A-48DE-9A47-BE04D7F50371}" type="slidenum">
              <a:rPr lang="en-CA" kern="1200">
                <a:solidFill>
                  <a:srgbClr val="454551">
                    <a:lumMod val="75000"/>
                  </a:srgbClr>
                </a:solidFill>
                <a:latin typeface="Arial" charset="0"/>
                <a:ea typeface="+mn-ea"/>
                <a:cs typeface="+mn-cs"/>
              </a:rPr>
              <a:pPr defTabSz="685800" fontAlgn="base">
                <a:spcBef>
                  <a:spcPct val="0"/>
                </a:spcBef>
                <a:spcAft>
                  <a:spcPct val="0"/>
                </a:spcAft>
                <a:buClrTx/>
              </a:pPr>
              <a:t>47</a:t>
            </a:fld>
            <a:endParaRPr lang="en-CA" kern="1200" dirty="0">
              <a:solidFill>
                <a:srgbClr val="454551">
                  <a:lumMod val="75000"/>
                </a:srgbClr>
              </a:solidFill>
              <a:latin typeface="Arial" charset="0"/>
              <a:ea typeface="+mn-ea"/>
              <a:cs typeface="+mn-cs"/>
            </a:endParaRPr>
          </a:p>
        </p:txBody>
      </p:sp>
    </p:spTree>
    <p:extLst>
      <p:ext uri="{BB962C8B-B14F-4D97-AF65-F5344CB8AC3E}">
        <p14:creationId xmlns:p14="http://schemas.microsoft.com/office/powerpoint/2010/main" val="197715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EF899-C646-444A-9D65-9C4BF2C977C7}"/>
              </a:ext>
            </a:extLst>
          </p:cNvPr>
          <p:cNvSpPr>
            <a:spLocks noGrp="1"/>
          </p:cNvSpPr>
          <p:nvPr>
            <p:ph type="title"/>
          </p:nvPr>
        </p:nvSpPr>
        <p:spPr/>
        <p:txBody>
          <a:bodyPr>
            <a:normAutofit/>
          </a:bodyPr>
          <a:lstStyle/>
          <a:p>
            <a:pPr algn="l"/>
            <a:r>
              <a:rPr lang="en-CA" sz="2800" dirty="0">
                <a:solidFill>
                  <a:srgbClr val="0070C0"/>
                </a:solidFill>
              </a:rPr>
              <a:t>Avoiding Legal Liability in Conveying Negative News</a:t>
            </a:r>
            <a:endParaRPr lang="en-CA" sz="2800" b="1" dirty="0">
              <a:solidFill>
                <a:srgbClr val="0070C0"/>
              </a:solidFill>
            </a:endParaRPr>
          </a:p>
        </p:txBody>
      </p:sp>
      <p:sp>
        <p:nvSpPr>
          <p:cNvPr id="3" name="Content Placeholder 2">
            <a:extLst>
              <a:ext uri="{FF2B5EF4-FFF2-40B4-BE49-F238E27FC236}">
                <a16:creationId xmlns:a16="http://schemas.microsoft.com/office/drawing/2014/main" id="{5EB6922B-D03A-42B5-90D2-AA4BDB29968A}"/>
              </a:ext>
            </a:extLst>
          </p:cNvPr>
          <p:cNvSpPr>
            <a:spLocks noGrp="1"/>
          </p:cNvSpPr>
          <p:nvPr>
            <p:ph idx="1"/>
          </p:nvPr>
        </p:nvSpPr>
        <p:spPr>
          <a:xfrm>
            <a:off x="914401" y="1063229"/>
            <a:ext cx="7960056" cy="3954067"/>
          </a:xfrm>
        </p:spPr>
        <p:txBody>
          <a:bodyPr>
            <a:normAutofit fontScale="92500"/>
          </a:bodyPr>
          <a:lstStyle/>
          <a:p>
            <a:pPr marL="0" indent="0">
              <a:lnSpc>
                <a:spcPct val="120000"/>
              </a:lnSpc>
              <a:buNone/>
            </a:pPr>
            <a:r>
              <a:rPr lang="en-CA" sz="2400" b="1" dirty="0">
                <a:solidFill>
                  <a:srgbClr val="C00000"/>
                </a:solidFill>
              </a:rPr>
              <a:t>2. Careless language: </a:t>
            </a:r>
            <a:r>
              <a:rPr lang="en-US" sz="2100" dirty="0">
                <a:latin typeface="Calibri" pitchFamily="34" charset="0"/>
                <a:cs typeface="Calibri" pitchFamily="34" charset="0"/>
              </a:rPr>
              <a:t>Statements that are potentially damaging or that could be misinterpreted</a:t>
            </a:r>
            <a:endParaRPr lang="en-US" sz="675" dirty="0">
              <a:latin typeface="Calibri" pitchFamily="34" charset="0"/>
              <a:cs typeface="Calibri" pitchFamily="34" charset="0"/>
            </a:endParaRPr>
          </a:p>
          <a:p>
            <a:pPr marL="404813" indent="0">
              <a:lnSpc>
                <a:spcPct val="120000"/>
              </a:lnSpc>
              <a:spcAft>
                <a:spcPct val="10000"/>
              </a:spcAft>
              <a:buClr>
                <a:srgbClr val="3B6D81"/>
              </a:buClr>
              <a:buNone/>
            </a:pPr>
            <a:r>
              <a:rPr lang="en-US" sz="2100" b="1" dirty="0">
                <a:solidFill>
                  <a:srgbClr val="002060"/>
                </a:solidFill>
                <a:latin typeface="Calibri" pitchFamily="34" charset="0"/>
                <a:cs typeface="Calibri" pitchFamily="34" charset="0"/>
              </a:rPr>
              <a:t>“Although we are honored at your interest in our company, we cannot give your group a tour of the plant operations as it would be too noisy and dangerous.” </a:t>
            </a:r>
          </a:p>
          <a:p>
            <a:pPr>
              <a:lnSpc>
                <a:spcPct val="120000"/>
              </a:lnSpc>
              <a:spcAft>
                <a:spcPct val="10000"/>
              </a:spcAft>
              <a:buClr>
                <a:srgbClr val="3B6D81"/>
              </a:buClr>
            </a:pPr>
            <a:r>
              <a:rPr lang="en-US" sz="2100" dirty="0">
                <a:latin typeface="Calibri" pitchFamily="34" charset="0"/>
                <a:cs typeface="Calibri" pitchFamily="34" charset="0"/>
              </a:rPr>
              <a:t>The court found in favor of the worker, </a:t>
            </a:r>
            <a:r>
              <a:rPr lang="en-US" sz="2100" u="sng" dirty="0">
                <a:latin typeface="Calibri" pitchFamily="34" charset="0"/>
                <a:cs typeface="Calibri" pitchFamily="34" charset="0"/>
              </a:rPr>
              <a:t>inferring</a:t>
            </a:r>
            <a:r>
              <a:rPr lang="en-US" sz="2100" dirty="0">
                <a:latin typeface="Calibri" pitchFamily="34" charset="0"/>
                <a:cs typeface="Calibri" pitchFamily="34" charset="0"/>
              </a:rPr>
              <a:t> from the letter that working conditions were indeed </a:t>
            </a:r>
            <a:r>
              <a:rPr lang="en-US" sz="2100" b="1" dirty="0">
                <a:latin typeface="Calibri" pitchFamily="34" charset="0"/>
                <a:cs typeface="Calibri" pitchFamily="34" charset="0"/>
              </a:rPr>
              <a:t>hazardous</a:t>
            </a:r>
            <a:r>
              <a:rPr lang="en-US" sz="2100" dirty="0">
                <a:latin typeface="Calibri" pitchFamily="34" charset="0"/>
                <a:cs typeface="Calibri" pitchFamily="34" charset="0"/>
              </a:rPr>
              <a:t>. (</a:t>
            </a:r>
            <a:r>
              <a:rPr lang="en-US" sz="2100" i="1" dirty="0">
                <a:solidFill>
                  <a:srgbClr val="C00000"/>
                </a:solidFill>
                <a:latin typeface="Calibri" pitchFamily="34" charset="0"/>
                <a:cs typeface="Calibri" pitchFamily="34" charset="0"/>
              </a:rPr>
              <a:t>The factory is too hazardous.)</a:t>
            </a:r>
          </a:p>
          <a:p>
            <a:pPr>
              <a:lnSpc>
                <a:spcPct val="120000"/>
              </a:lnSpc>
              <a:spcAft>
                <a:spcPct val="10000"/>
              </a:spcAft>
              <a:buClr>
                <a:srgbClr val="3B6D81"/>
              </a:buClr>
            </a:pPr>
            <a:r>
              <a:rPr lang="en-US" sz="2100" dirty="0">
                <a:latin typeface="Calibri" pitchFamily="34" charset="0"/>
                <a:cs typeface="Calibri" pitchFamily="34" charset="0"/>
              </a:rPr>
              <a:t>The letter writer did not intend to convey the impression of dangerous working conditions, but the court accepted that interpretation.</a:t>
            </a:r>
          </a:p>
          <a:p>
            <a:pPr>
              <a:lnSpc>
                <a:spcPct val="120000"/>
              </a:lnSpc>
              <a:spcAft>
                <a:spcPct val="10000"/>
              </a:spcAft>
              <a:buClr>
                <a:srgbClr val="3B6D81"/>
              </a:buClr>
            </a:pPr>
            <a:endParaRPr lang="en-US" sz="2100" i="1" dirty="0">
              <a:latin typeface="Calibri" pitchFamily="34" charset="0"/>
              <a:cs typeface="Calibri" pitchFamily="34" charset="0"/>
            </a:endParaRPr>
          </a:p>
          <a:p>
            <a:pPr>
              <a:lnSpc>
                <a:spcPct val="120000"/>
              </a:lnSpc>
            </a:pPr>
            <a:endParaRPr lang="en-CA" dirty="0"/>
          </a:p>
        </p:txBody>
      </p:sp>
      <p:sp>
        <p:nvSpPr>
          <p:cNvPr id="4" name="Slide Number Placeholder 3">
            <a:extLst>
              <a:ext uri="{FF2B5EF4-FFF2-40B4-BE49-F238E27FC236}">
                <a16:creationId xmlns:a16="http://schemas.microsoft.com/office/drawing/2014/main" id="{9412EA75-F23C-464C-8D44-7432B338641D}"/>
              </a:ext>
            </a:extLst>
          </p:cNvPr>
          <p:cNvSpPr>
            <a:spLocks noGrp="1"/>
          </p:cNvSpPr>
          <p:nvPr>
            <p:ph type="sldNum" sz="quarter" idx="12"/>
          </p:nvPr>
        </p:nvSpPr>
        <p:spPr/>
        <p:txBody>
          <a:bodyPr/>
          <a:lstStyle/>
          <a:p>
            <a:pPr defTabSz="685800" fontAlgn="base">
              <a:spcBef>
                <a:spcPct val="0"/>
              </a:spcBef>
              <a:spcAft>
                <a:spcPct val="0"/>
              </a:spcAft>
              <a:buClrTx/>
            </a:pPr>
            <a:fld id="{33FF120F-DC9A-48DE-9A47-BE04D7F50371}" type="slidenum">
              <a:rPr lang="en-CA" kern="1200">
                <a:solidFill>
                  <a:srgbClr val="454551">
                    <a:lumMod val="75000"/>
                  </a:srgbClr>
                </a:solidFill>
                <a:latin typeface="Arial" charset="0"/>
                <a:ea typeface="+mn-ea"/>
                <a:cs typeface="+mn-cs"/>
              </a:rPr>
              <a:pPr defTabSz="685800" fontAlgn="base">
                <a:spcBef>
                  <a:spcPct val="0"/>
                </a:spcBef>
                <a:spcAft>
                  <a:spcPct val="0"/>
                </a:spcAft>
                <a:buClrTx/>
              </a:pPr>
              <a:t>48</a:t>
            </a:fld>
            <a:endParaRPr lang="en-CA" kern="1200" dirty="0">
              <a:solidFill>
                <a:srgbClr val="454551">
                  <a:lumMod val="75000"/>
                </a:srgbClr>
              </a:solidFill>
              <a:latin typeface="Arial" charset="0"/>
              <a:ea typeface="+mn-ea"/>
              <a:cs typeface="+mn-cs"/>
            </a:endParaRPr>
          </a:p>
        </p:txBody>
      </p:sp>
    </p:spTree>
    <p:extLst>
      <p:ext uri="{BB962C8B-B14F-4D97-AF65-F5344CB8AC3E}">
        <p14:creationId xmlns:p14="http://schemas.microsoft.com/office/powerpoint/2010/main" val="311375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3FC66-FECB-4AB0-88DD-42D3E4C44954}"/>
              </a:ext>
            </a:extLst>
          </p:cNvPr>
          <p:cNvSpPr>
            <a:spLocks noGrp="1"/>
          </p:cNvSpPr>
          <p:nvPr>
            <p:ph type="title"/>
          </p:nvPr>
        </p:nvSpPr>
        <p:spPr/>
        <p:txBody>
          <a:bodyPr>
            <a:noAutofit/>
          </a:bodyPr>
          <a:lstStyle/>
          <a:p>
            <a:pPr algn="l"/>
            <a:r>
              <a:rPr lang="en-CA" sz="2800" dirty="0">
                <a:solidFill>
                  <a:srgbClr val="0070C0"/>
                </a:solidFill>
              </a:rPr>
              <a:t>Avoiding Legal Liability in Conveying Negative News</a:t>
            </a:r>
            <a:endParaRPr lang="en-CA" sz="2400" dirty="0">
              <a:solidFill>
                <a:srgbClr val="0070C0"/>
              </a:solidFill>
            </a:endParaRPr>
          </a:p>
        </p:txBody>
      </p:sp>
      <p:sp>
        <p:nvSpPr>
          <p:cNvPr id="3" name="Content Placeholder 2">
            <a:extLst>
              <a:ext uri="{FF2B5EF4-FFF2-40B4-BE49-F238E27FC236}">
                <a16:creationId xmlns:a16="http://schemas.microsoft.com/office/drawing/2014/main" id="{0ADD2BBB-FFFA-42D6-A8F9-29B3DA3209D0}"/>
              </a:ext>
            </a:extLst>
          </p:cNvPr>
          <p:cNvSpPr>
            <a:spLocks noGrp="1"/>
          </p:cNvSpPr>
          <p:nvPr>
            <p:ph idx="1"/>
          </p:nvPr>
        </p:nvSpPr>
        <p:spPr>
          <a:xfrm>
            <a:off x="1903751" y="1200153"/>
            <a:ext cx="6783050" cy="3394472"/>
          </a:xfrm>
        </p:spPr>
        <p:txBody>
          <a:bodyPr/>
          <a:lstStyle/>
          <a:p>
            <a:pPr marL="0" indent="0">
              <a:buNone/>
            </a:pPr>
            <a:r>
              <a:rPr lang="en-CA" sz="2400" b="1" dirty="0">
                <a:solidFill>
                  <a:srgbClr val="C00000"/>
                </a:solidFill>
              </a:rPr>
              <a:t>3. The “Good-Guy” syndrome: </a:t>
            </a:r>
          </a:p>
          <a:p>
            <a:pPr marL="0" indent="0">
              <a:buNone/>
            </a:pPr>
            <a:endParaRPr lang="en-CA" sz="2400" b="1" dirty="0">
              <a:solidFill>
                <a:srgbClr val="0070C0"/>
              </a:solidFill>
            </a:endParaRPr>
          </a:p>
          <a:p>
            <a:r>
              <a:rPr lang="en-CA" dirty="0"/>
              <a:t>Most of us hate to have to reveal bad news— to be the bad guy. </a:t>
            </a:r>
          </a:p>
          <a:p>
            <a:pPr lvl="1"/>
            <a:r>
              <a:rPr lang="en-CA" dirty="0"/>
              <a:t>To make ourselves look better, </a:t>
            </a:r>
          </a:p>
          <a:p>
            <a:pPr lvl="1"/>
            <a:r>
              <a:rPr lang="en-CA" dirty="0"/>
              <a:t>to make the receiver feel better, and </a:t>
            </a:r>
          </a:p>
          <a:p>
            <a:pPr lvl="1"/>
            <a:r>
              <a:rPr lang="en-CA" dirty="0"/>
              <a:t>to maintain good relations, </a:t>
            </a:r>
          </a:p>
          <a:p>
            <a:pPr marL="381485" indent="-342900"/>
            <a:r>
              <a:rPr lang="en-CA" dirty="0"/>
              <a:t>We are tempted to make statements that are legally dangerous.</a:t>
            </a:r>
          </a:p>
          <a:p>
            <a:endParaRPr lang="en-CA" dirty="0"/>
          </a:p>
          <a:p>
            <a:pPr>
              <a:lnSpc>
                <a:spcPct val="90000"/>
              </a:lnSpc>
              <a:spcAft>
                <a:spcPct val="10000"/>
              </a:spcAft>
              <a:buClr>
                <a:srgbClr val="3B6D81"/>
              </a:buClr>
            </a:pPr>
            <a:endParaRPr lang="en-US" sz="1050" i="1" dirty="0">
              <a:latin typeface="Calibri" pitchFamily="34" charset="0"/>
              <a:cs typeface="Calibri" pitchFamily="34" charset="0"/>
            </a:endParaRPr>
          </a:p>
          <a:p>
            <a:pPr marL="0" indent="0">
              <a:buNone/>
            </a:pPr>
            <a:endParaRPr lang="en-CA" dirty="0"/>
          </a:p>
        </p:txBody>
      </p:sp>
      <p:sp>
        <p:nvSpPr>
          <p:cNvPr id="4" name="Slide Number Placeholder 3">
            <a:extLst>
              <a:ext uri="{FF2B5EF4-FFF2-40B4-BE49-F238E27FC236}">
                <a16:creationId xmlns:a16="http://schemas.microsoft.com/office/drawing/2014/main" id="{62A987CC-04C7-41CB-A17F-8659E66572A8}"/>
              </a:ext>
            </a:extLst>
          </p:cNvPr>
          <p:cNvSpPr>
            <a:spLocks noGrp="1"/>
          </p:cNvSpPr>
          <p:nvPr>
            <p:ph type="sldNum" sz="quarter" idx="12"/>
          </p:nvPr>
        </p:nvSpPr>
        <p:spPr/>
        <p:txBody>
          <a:bodyPr/>
          <a:lstStyle/>
          <a:p>
            <a:pPr defTabSz="685800" fontAlgn="base">
              <a:spcBef>
                <a:spcPct val="0"/>
              </a:spcBef>
              <a:spcAft>
                <a:spcPct val="0"/>
              </a:spcAft>
              <a:buClrTx/>
            </a:pPr>
            <a:fld id="{33FF120F-DC9A-48DE-9A47-BE04D7F50371}" type="slidenum">
              <a:rPr lang="en-CA" kern="1200">
                <a:solidFill>
                  <a:srgbClr val="454551">
                    <a:lumMod val="75000"/>
                  </a:srgbClr>
                </a:solidFill>
                <a:latin typeface="Arial" charset="0"/>
                <a:ea typeface="+mn-ea"/>
                <a:cs typeface="+mn-cs"/>
              </a:rPr>
              <a:pPr defTabSz="685800" fontAlgn="base">
                <a:spcBef>
                  <a:spcPct val="0"/>
                </a:spcBef>
                <a:spcAft>
                  <a:spcPct val="0"/>
                </a:spcAft>
                <a:buClrTx/>
              </a:pPr>
              <a:t>49</a:t>
            </a:fld>
            <a:endParaRPr lang="en-CA" kern="1200" dirty="0">
              <a:solidFill>
                <a:srgbClr val="454551">
                  <a:lumMod val="75000"/>
                </a:srgbClr>
              </a:solidFill>
              <a:latin typeface="Arial" charset="0"/>
              <a:ea typeface="+mn-ea"/>
              <a:cs typeface="+mn-cs"/>
            </a:endParaRPr>
          </a:p>
        </p:txBody>
      </p:sp>
      <p:pic>
        <p:nvPicPr>
          <p:cNvPr id="5" name="Picture 4">
            <a:extLst>
              <a:ext uri="{FF2B5EF4-FFF2-40B4-BE49-F238E27FC236}">
                <a16:creationId xmlns:a16="http://schemas.microsoft.com/office/drawing/2014/main" id="{578EA947-999B-8D4B-81E9-219B91935AD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6550" b="100000" l="0" r="94824"/>
                    </a14:imgEffect>
                  </a14:imgLayer>
                </a14:imgProps>
              </a:ext>
              <a:ext uri="{28A0092B-C50C-407E-A947-70E740481C1C}">
                <a14:useLocalDpi xmlns:a14="http://schemas.microsoft.com/office/drawing/2010/main"/>
              </a:ext>
            </a:extLst>
          </a:blip>
          <a:srcRect t="8036"/>
          <a:stretch/>
        </p:blipFill>
        <p:spPr>
          <a:xfrm>
            <a:off x="0" y="2743199"/>
            <a:ext cx="2357547" cy="2507661"/>
          </a:xfrm>
          <a:prstGeom prst="rect">
            <a:avLst/>
          </a:prstGeom>
        </p:spPr>
      </p:pic>
      <p:sp>
        <p:nvSpPr>
          <p:cNvPr id="6" name="Rectangle 5">
            <a:extLst>
              <a:ext uri="{FF2B5EF4-FFF2-40B4-BE49-F238E27FC236}">
                <a16:creationId xmlns:a16="http://schemas.microsoft.com/office/drawing/2014/main" id="{03ECBE3F-5C1E-0C4E-87BF-BACF8125ADCF}"/>
              </a:ext>
            </a:extLst>
          </p:cNvPr>
          <p:cNvSpPr/>
          <p:nvPr/>
        </p:nvSpPr>
        <p:spPr>
          <a:xfrm>
            <a:off x="2341125" y="6627168"/>
            <a:ext cx="1678665" cy="230832"/>
          </a:xfrm>
          <a:prstGeom prst="rect">
            <a:avLst/>
          </a:prstGeom>
        </p:spPr>
        <p:txBody>
          <a:bodyPr wrap="none">
            <a:spAutoFit/>
          </a:bodyPr>
          <a:lstStyle/>
          <a:p>
            <a:r>
              <a:rPr lang="en-US" sz="900" dirty="0"/>
              <a:t>https://www.vectorstock.com/</a:t>
            </a:r>
          </a:p>
        </p:txBody>
      </p:sp>
      <p:sp>
        <p:nvSpPr>
          <p:cNvPr id="7" name="Rectangle 6">
            <a:extLst>
              <a:ext uri="{FF2B5EF4-FFF2-40B4-BE49-F238E27FC236}">
                <a16:creationId xmlns:a16="http://schemas.microsoft.com/office/drawing/2014/main" id="{971C92CD-AFC5-814B-BC6D-58DF235B559F}"/>
              </a:ext>
            </a:extLst>
          </p:cNvPr>
          <p:cNvSpPr/>
          <p:nvPr/>
        </p:nvSpPr>
        <p:spPr>
          <a:xfrm>
            <a:off x="2493525" y="6779568"/>
            <a:ext cx="1678665" cy="230832"/>
          </a:xfrm>
          <a:prstGeom prst="rect">
            <a:avLst/>
          </a:prstGeom>
        </p:spPr>
        <p:txBody>
          <a:bodyPr wrap="none">
            <a:spAutoFit/>
          </a:bodyPr>
          <a:lstStyle/>
          <a:p>
            <a:r>
              <a:rPr lang="en-US" sz="900" dirty="0"/>
              <a:t>https://www.vectorstock.com/</a:t>
            </a:r>
          </a:p>
        </p:txBody>
      </p:sp>
      <p:sp>
        <p:nvSpPr>
          <p:cNvPr id="8" name="Rectangle 7">
            <a:extLst>
              <a:ext uri="{FF2B5EF4-FFF2-40B4-BE49-F238E27FC236}">
                <a16:creationId xmlns:a16="http://schemas.microsoft.com/office/drawing/2014/main" id="{C08524B6-A281-6044-9205-55DB1EEB7B8E}"/>
              </a:ext>
            </a:extLst>
          </p:cNvPr>
          <p:cNvSpPr/>
          <p:nvPr/>
        </p:nvSpPr>
        <p:spPr>
          <a:xfrm>
            <a:off x="2645925" y="6931968"/>
            <a:ext cx="1678665" cy="230832"/>
          </a:xfrm>
          <a:prstGeom prst="rect">
            <a:avLst/>
          </a:prstGeom>
        </p:spPr>
        <p:txBody>
          <a:bodyPr wrap="none">
            <a:spAutoFit/>
          </a:bodyPr>
          <a:lstStyle/>
          <a:p>
            <a:r>
              <a:rPr lang="en-US" sz="900" dirty="0"/>
              <a:t>https://www.vectorstock.com/</a:t>
            </a:r>
          </a:p>
        </p:txBody>
      </p:sp>
      <p:sp>
        <p:nvSpPr>
          <p:cNvPr id="9" name="Rectangle 8">
            <a:extLst>
              <a:ext uri="{FF2B5EF4-FFF2-40B4-BE49-F238E27FC236}">
                <a16:creationId xmlns:a16="http://schemas.microsoft.com/office/drawing/2014/main" id="{C842877F-6B39-4549-8DE0-040E2C6E63A5}"/>
              </a:ext>
            </a:extLst>
          </p:cNvPr>
          <p:cNvSpPr/>
          <p:nvPr/>
        </p:nvSpPr>
        <p:spPr>
          <a:xfrm>
            <a:off x="2798325" y="7084368"/>
            <a:ext cx="1678665" cy="230832"/>
          </a:xfrm>
          <a:prstGeom prst="rect">
            <a:avLst/>
          </a:prstGeom>
        </p:spPr>
        <p:txBody>
          <a:bodyPr wrap="none">
            <a:spAutoFit/>
          </a:bodyPr>
          <a:lstStyle/>
          <a:p>
            <a:r>
              <a:rPr lang="en-US" sz="900" dirty="0"/>
              <a:t>https://www.vectorstock.com/</a:t>
            </a:r>
          </a:p>
        </p:txBody>
      </p:sp>
      <p:sp>
        <p:nvSpPr>
          <p:cNvPr id="10" name="Rectangle 9">
            <a:extLst>
              <a:ext uri="{FF2B5EF4-FFF2-40B4-BE49-F238E27FC236}">
                <a16:creationId xmlns:a16="http://schemas.microsoft.com/office/drawing/2014/main" id="{6FAD25FE-D44C-E341-A368-8A287E9E00E5}"/>
              </a:ext>
            </a:extLst>
          </p:cNvPr>
          <p:cNvSpPr/>
          <p:nvPr/>
        </p:nvSpPr>
        <p:spPr>
          <a:xfrm>
            <a:off x="2950725" y="7236768"/>
            <a:ext cx="1678665" cy="230832"/>
          </a:xfrm>
          <a:prstGeom prst="rect">
            <a:avLst/>
          </a:prstGeom>
        </p:spPr>
        <p:txBody>
          <a:bodyPr wrap="none">
            <a:spAutoFit/>
          </a:bodyPr>
          <a:lstStyle/>
          <a:p>
            <a:r>
              <a:rPr lang="en-US" sz="900" dirty="0"/>
              <a:t>https://www.vectorstock.com/</a:t>
            </a:r>
          </a:p>
        </p:txBody>
      </p:sp>
      <p:sp>
        <p:nvSpPr>
          <p:cNvPr id="12" name="Rectangle 11">
            <a:extLst>
              <a:ext uri="{FF2B5EF4-FFF2-40B4-BE49-F238E27FC236}">
                <a16:creationId xmlns:a16="http://schemas.microsoft.com/office/drawing/2014/main" id="{3E632C09-B339-5349-B9FA-C5EC853C5E86}"/>
              </a:ext>
            </a:extLst>
          </p:cNvPr>
          <p:cNvSpPr/>
          <p:nvPr/>
        </p:nvSpPr>
        <p:spPr>
          <a:xfrm>
            <a:off x="3103125" y="7389168"/>
            <a:ext cx="1678665" cy="230832"/>
          </a:xfrm>
          <a:prstGeom prst="rect">
            <a:avLst/>
          </a:prstGeom>
        </p:spPr>
        <p:txBody>
          <a:bodyPr wrap="none">
            <a:spAutoFit/>
          </a:bodyPr>
          <a:lstStyle/>
          <a:p>
            <a:r>
              <a:rPr lang="en-US" sz="900" dirty="0"/>
              <a:t>https://www.vectorstock.com/</a:t>
            </a:r>
          </a:p>
        </p:txBody>
      </p:sp>
      <p:sp>
        <p:nvSpPr>
          <p:cNvPr id="13" name="TextBox 12">
            <a:extLst>
              <a:ext uri="{FF2B5EF4-FFF2-40B4-BE49-F238E27FC236}">
                <a16:creationId xmlns:a16="http://schemas.microsoft.com/office/drawing/2014/main" id="{69291E20-B61C-C543-98C7-47D000B89712}"/>
              </a:ext>
            </a:extLst>
          </p:cNvPr>
          <p:cNvSpPr txBox="1"/>
          <p:nvPr/>
        </p:nvSpPr>
        <p:spPr>
          <a:xfrm>
            <a:off x="1493892" y="4860565"/>
            <a:ext cx="1838965" cy="246221"/>
          </a:xfrm>
          <a:prstGeom prst="rect">
            <a:avLst/>
          </a:prstGeom>
          <a:noFill/>
        </p:spPr>
        <p:txBody>
          <a:bodyPr wrap="none" rtlCol="0">
            <a:spAutoFit/>
          </a:bodyPr>
          <a:lstStyle/>
          <a:p>
            <a:r>
              <a:rPr lang="en-US" sz="1000" dirty="0">
                <a:solidFill>
                  <a:schemeClr val="bg1">
                    <a:lumMod val="50000"/>
                  </a:schemeClr>
                </a:solidFill>
              </a:rPr>
              <a:t>https://www.vectorstock.com/</a:t>
            </a:r>
          </a:p>
        </p:txBody>
      </p:sp>
    </p:spTree>
    <p:extLst>
      <p:ext uri="{BB962C8B-B14F-4D97-AF65-F5344CB8AC3E}">
        <p14:creationId xmlns:p14="http://schemas.microsoft.com/office/powerpoint/2010/main" val="192987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498FE-A1FD-4E41-ACB3-A0441DD37319}"/>
              </a:ext>
            </a:extLst>
          </p:cNvPr>
          <p:cNvSpPr>
            <a:spLocks noGrp="1"/>
          </p:cNvSpPr>
          <p:nvPr>
            <p:ph type="title"/>
          </p:nvPr>
        </p:nvSpPr>
        <p:spPr>
          <a:xfrm>
            <a:off x="1037875" y="374754"/>
            <a:ext cx="7068300" cy="857546"/>
          </a:xfrm>
        </p:spPr>
        <p:txBody>
          <a:bodyPr anchor="ctr"/>
          <a:lstStyle/>
          <a:p>
            <a:r>
              <a:rPr lang="en-US" dirty="0">
                <a:solidFill>
                  <a:srgbClr val="0070C0"/>
                </a:solidFill>
              </a:rPr>
              <a:t>Routine Messages</a:t>
            </a:r>
          </a:p>
        </p:txBody>
      </p:sp>
      <p:sp>
        <p:nvSpPr>
          <p:cNvPr id="3" name="Content Placeholder 2">
            <a:extLst>
              <a:ext uri="{FF2B5EF4-FFF2-40B4-BE49-F238E27FC236}">
                <a16:creationId xmlns:a16="http://schemas.microsoft.com/office/drawing/2014/main" id="{6E3DDD74-1A59-49D2-AE7C-68688564C8E3}"/>
              </a:ext>
            </a:extLst>
          </p:cNvPr>
          <p:cNvSpPr>
            <a:spLocks noGrp="1"/>
          </p:cNvSpPr>
          <p:nvPr>
            <p:ph type="body" idx="1"/>
          </p:nvPr>
        </p:nvSpPr>
        <p:spPr/>
        <p:txBody>
          <a:bodyPr anchor="ctr"/>
          <a:lstStyle/>
          <a:p>
            <a:pPr indent="-457200">
              <a:buClr>
                <a:srgbClr val="004A78"/>
              </a:buClr>
              <a:buFont typeface="Arial" panose="020B0604020202020204" pitchFamily="34" charset="0"/>
              <a:buChar char="•"/>
            </a:pPr>
            <a:r>
              <a:rPr lang="en-US" sz="2400" b="1" dirty="0">
                <a:solidFill>
                  <a:schemeClr val="tx1"/>
                </a:solidFill>
                <a:latin typeface="Calibri" panose="020F0502020204030204" pitchFamily="34" charset="0"/>
                <a:ea typeface="Calibri" charset="0"/>
                <a:cs typeface="Calibri" panose="020F0502020204030204" pitchFamily="34" charset="0"/>
              </a:rPr>
              <a:t>Requests</a:t>
            </a:r>
            <a:r>
              <a:rPr lang="en-US" sz="2400" dirty="0">
                <a:solidFill>
                  <a:schemeClr val="tx1"/>
                </a:solidFill>
                <a:latin typeface="Calibri" panose="020F0502020204030204" pitchFamily="34" charset="0"/>
                <a:ea typeface="Calibri" charset="0"/>
                <a:cs typeface="Calibri" panose="020F0502020204030204" pitchFamily="34" charset="0"/>
              </a:rPr>
              <a:t> for information or action</a:t>
            </a:r>
          </a:p>
          <a:p>
            <a:pPr indent="-457200">
              <a:buClr>
                <a:srgbClr val="004A78"/>
              </a:buClr>
              <a:buFont typeface="Arial" panose="020B0604020202020204" pitchFamily="34" charset="0"/>
              <a:buChar char="•"/>
            </a:pPr>
            <a:r>
              <a:rPr lang="en-US" sz="2400" b="1" dirty="0">
                <a:solidFill>
                  <a:schemeClr val="tx1"/>
                </a:solidFill>
                <a:latin typeface="Calibri" panose="020F0502020204030204" pitchFamily="34" charset="0"/>
                <a:ea typeface="Calibri" charset="0"/>
                <a:cs typeface="Calibri" panose="020F0502020204030204" pitchFamily="34" charset="0"/>
              </a:rPr>
              <a:t>Replies</a:t>
            </a:r>
            <a:r>
              <a:rPr lang="en-US" sz="2400" dirty="0">
                <a:solidFill>
                  <a:schemeClr val="tx1"/>
                </a:solidFill>
                <a:latin typeface="Calibri" panose="020F0502020204030204" pitchFamily="34" charset="0"/>
                <a:ea typeface="Calibri" charset="0"/>
                <a:cs typeface="Calibri" panose="020F0502020204030204" pitchFamily="34" charset="0"/>
              </a:rPr>
              <a:t> to customers</a:t>
            </a:r>
          </a:p>
          <a:p>
            <a:pPr indent="-457200">
              <a:buClr>
                <a:srgbClr val="004A78"/>
              </a:buClr>
              <a:buFont typeface="Arial" panose="020B0604020202020204" pitchFamily="34" charset="0"/>
              <a:buChar char="•"/>
            </a:pPr>
            <a:r>
              <a:rPr lang="en-US" sz="2400" b="1" dirty="0">
                <a:solidFill>
                  <a:schemeClr val="tx1"/>
                </a:solidFill>
                <a:latin typeface="Calibri" panose="020F0502020204030204" pitchFamily="34" charset="0"/>
                <a:ea typeface="Calibri" charset="0"/>
                <a:cs typeface="Calibri" panose="020F0502020204030204" pitchFamily="34" charset="0"/>
              </a:rPr>
              <a:t>Explanations</a:t>
            </a:r>
            <a:r>
              <a:rPr lang="en-US" sz="2400" dirty="0">
                <a:solidFill>
                  <a:schemeClr val="tx1"/>
                </a:solidFill>
                <a:latin typeface="Calibri" panose="020F0502020204030204" pitchFamily="34" charset="0"/>
                <a:ea typeface="Calibri" charset="0"/>
                <a:cs typeface="Calibri" panose="020F0502020204030204" pitchFamily="34" charset="0"/>
              </a:rPr>
              <a:t> to coworkers</a:t>
            </a:r>
          </a:p>
          <a:p>
            <a:pPr indent="-457200">
              <a:buClr>
                <a:srgbClr val="004A78"/>
              </a:buClr>
              <a:buFont typeface="Arial" panose="020B0604020202020204" pitchFamily="34" charset="0"/>
              <a:buChar char="•"/>
            </a:pPr>
            <a:r>
              <a:rPr lang="en-US" sz="2400" b="1" dirty="0">
                <a:solidFill>
                  <a:schemeClr val="tx1"/>
                </a:solidFill>
                <a:latin typeface="Calibri" panose="020F0502020204030204" pitchFamily="34" charset="0"/>
                <a:ea typeface="Calibri" charset="0"/>
                <a:cs typeface="Calibri" panose="020F0502020204030204" pitchFamily="34" charset="0"/>
              </a:rPr>
              <a:t>Instructions</a:t>
            </a:r>
          </a:p>
          <a:p>
            <a:pPr indent="-457200">
              <a:buClr>
                <a:srgbClr val="004A78"/>
              </a:buClr>
              <a:buFont typeface="Arial" panose="020B0604020202020204" pitchFamily="34" charset="0"/>
              <a:buChar char="•"/>
            </a:pPr>
            <a:r>
              <a:rPr lang="en-US" sz="2400" b="1" dirty="0">
                <a:solidFill>
                  <a:schemeClr val="tx1"/>
                </a:solidFill>
                <a:latin typeface="Calibri" panose="020F0502020204030204" pitchFamily="34" charset="0"/>
                <a:ea typeface="Calibri" charset="0"/>
                <a:cs typeface="Calibri" panose="020F0502020204030204" pitchFamily="34" charset="0"/>
              </a:rPr>
              <a:t>Claims</a:t>
            </a:r>
            <a:r>
              <a:rPr lang="en-US" sz="2400" dirty="0">
                <a:solidFill>
                  <a:schemeClr val="tx1"/>
                </a:solidFill>
                <a:latin typeface="Calibri" panose="020F0502020204030204" pitchFamily="34" charset="0"/>
                <a:ea typeface="Calibri" charset="0"/>
                <a:cs typeface="Calibri" panose="020F0502020204030204" pitchFamily="34" charset="0"/>
              </a:rPr>
              <a:t> and </a:t>
            </a:r>
            <a:r>
              <a:rPr lang="en-US" sz="2400" b="1" dirty="0">
                <a:solidFill>
                  <a:schemeClr val="tx1"/>
                </a:solidFill>
                <a:latin typeface="Calibri" panose="020F0502020204030204" pitchFamily="34" charset="0"/>
                <a:ea typeface="Calibri" charset="0"/>
                <a:cs typeface="Calibri" panose="020F0502020204030204" pitchFamily="34" charset="0"/>
              </a:rPr>
              <a:t>complaints</a:t>
            </a:r>
          </a:p>
          <a:p>
            <a:pPr indent="-457200">
              <a:buClr>
                <a:srgbClr val="004A78"/>
              </a:buClr>
              <a:buFont typeface="Arial" panose="020B0604020202020204" pitchFamily="34" charset="0"/>
              <a:buChar char="•"/>
            </a:pPr>
            <a:r>
              <a:rPr lang="en-US" sz="2400" b="1" dirty="0">
                <a:solidFill>
                  <a:schemeClr val="tx1"/>
                </a:solidFill>
                <a:latin typeface="Calibri" panose="020F0502020204030204" pitchFamily="34" charset="0"/>
                <a:ea typeface="Calibri" charset="0"/>
                <a:cs typeface="Calibri" panose="020F0502020204030204" pitchFamily="34" charset="0"/>
              </a:rPr>
              <a:t>Adjustments</a:t>
            </a:r>
          </a:p>
          <a:p>
            <a:pPr indent="-457200">
              <a:buClr>
                <a:srgbClr val="004A78"/>
              </a:buClr>
              <a:buFont typeface="Arial" panose="020B0604020202020204" pitchFamily="34" charset="0"/>
              <a:buChar char="•"/>
            </a:pPr>
            <a:r>
              <a:rPr lang="en-US" sz="2400" b="1" dirty="0">
                <a:solidFill>
                  <a:schemeClr val="tx1"/>
                </a:solidFill>
                <a:latin typeface="Calibri" panose="020F0502020204030204" pitchFamily="34" charset="0"/>
                <a:ea typeface="Calibri" charset="0"/>
                <a:cs typeface="Calibri" panose="020F0502020204030204" pitchFamily="34" charset="0"/>
              </a:rPr>
              <a:t>Goodwill</a:t>
            </a:r>
            <a:r>
              <a:rPr lang="en-US" sz="2400" dirty="0">
                <a:solidFill>
                  <a:schemeClr val="tx1"/>
                </a:solidFill>
                <a:latin typeface="Calibri" panose="020F0502020204030204" pitchFamily="34" charset="0"/>
                <a:ea typeface="Calibri" charset="0"/>
                <a:cs typeface="Calibri" panose="020F0502020204030204" pitchFamily="34" charset="0"/>
              </a:rPr>
              <a:t> messages</a:t>
            </a:r>
          </a:p>
        </p:txBody>
      </p:sp>
      <p:sp>
        <p:nvSpPr>
          <p:cNvPr id="5" name="Slide Number Placeholder 4">
            <a:extLst>
              <a:ext uri="{FF2B5EF4-FFF2-40B4-BE49-F238E27FC236}">
                <a16:creationId xmlns:a16="http://schemas.microsoft.com/office/drawing/2014/main" id="{1B0D2E02-2D3E-4429-9533-07111EA02925}"/>
              </a:ext>
            </a:extLst>
          </p:cNvPr>
          <p:cNvSpPr>
            <a:spLocks noGrp="1"/>
          </p:cNvSpPr>
          <p:nvPr>
            <p:ph type="sldNum" idx="12"/>
          </p:nvPr>
        </p:nvSpPr>
        <p:spPr/>
        <p:txBody>
          <a:bodyPr/>
          <a:lstStyle/>
          <a:p>
            <a:fld id="{F9BE6549-90FB-4E0E-8C54-0640FEBC787D}" type="slidenum">
              <a:rPr lang="en-US" smtClean="0"/>
              <a:pPr/>
              <a:t>5</a:t>
            </a:fld>
            <a:endParaRPr lang="en-US" dirty="0"/>
          </a:p>
        </p:txBody>
      </p:sp>
      <p:pic>
        <p:nvPicPr>
          <p:cNvPr id="6" name="Picture 5">
            <a:extLst>
              <a:ext uri="{FF2B5EF4-FFF2-40B4-BE49-F238E27FC236}">
                <a16:creationId xmlns:a16="http://schemas.microsoft.com/office/drawing/2014/main" id="{616FA413-C842-9944-8E54-EFE18980C4C2}"/>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0" b="96758" l="708" r="99882">
                        <a14:foregroundMark x1="2948" y1="90785" x2="39387" y2="89590"/>
                        <a14:foregroundMark x1="41627" y1="90785" x2="93986" y2="90785"/>
                        <a14:foregroundMark x1="92925" y1="90785" x2="97642" y2="91297"/>
                        <a14:foregroundMark x1="72524" y1="92833" x2="88090" y2="93686"/>
                      </a14:backgroundRemoval>
                    </a14:imgEffect>
                  </a14:imgLayer>
                </a14:imgProps>
              </a:ext>
              <a:ext uri="{28A0092B-C50C-407E-A947-70E740481C1C}">
                <a14:useLocalDpi xmlns:a14="http://schemas.microsoft.com/office/drawing/2010/main"/>
              </a:ext>
            </a:extLst>
          </a:blip>
          <a:stretch>
            <a:fillRect/>
          </a:stretch>
        </p:blipFill>
        <p:spPr>
          <a:xfrm>
            <a:off x="5876144" y="2394543"/>
            <a:ext cx="2726390" cy="1884038"/>
          </a:xfrm>
          <a:prstGeom prst="rect">
            <a:avLst/>
          </a:prstGeom>
        </p:spPr>
      </p:pic>
      <p:sp>
        <p:nvSpPr>
          <p:cNvPr id="7" name="Rectangle 6">
            <a:extLst>
              <a:ext uri="{FF2B5EF4-FFF2-40B4-BE49-F238E27FC236}">
                <a16:creationId xmlns:a16="http://schemas.microsoft.com/office/drawing/2014/main" id="{511838BA-A074-4544-B8B4-212FCEF00C23}"/>
              </a:ext>
            </a:extLst>
          </p:cNvPr>
          <p:cNvSpPr/>
          <p:nvPr/>
        </p:nvSpPr>
        <p:spPr>
          <a:xfrm>
            <a:off x="6448024" y="4148195"/>
            <a:ext cx="1518364" cy="215444"/>
          </a:xfrm>
          <a:prstGeom prst="rect">
            <a:avLst/>
          </a:prstGeom>
        </p:spPr>
        <p:txBody>
          <a:bodyPr wrap="none">
            <a:spAutoFit/>
          </a:bodyPr>
          <a:lstStyle/>
          <a:p>
            <a:r>
              <a:rPr lang="en-US" sz="800" dirty="0"/>
              <a:t>https://www.vectorstock.com/</a:t>
            </a:r>
          </a:p>
        </p:txBody>
      </p:sp>
    </p:spTree>
    <p:extLst>
      <p:ext uri="{BB962C8B-B14F-4D97-AF65-F5344CB8AC3E}">
        <p14:creationId xmlns:p14="http://schemas.microsoft.com/office/powerpoint/2010/main" val="17760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3FC66-FECB-4AB0-88DD-42D3E4C44954}"/>
              </a:ext>
            </a:extLst>
          </p:cNvPr>
          <p:cNvSpPr>
            <a:spLocks noGrp="1"/>
          </p:cNvSpPr>
          <p:nvPr>
            <p:ph type="title"/>
          </p:nvPr>
        </p:nvSpPr>
        <p:spPr/>
        <p:txBody>
          <a:bodyPr>
            <a:normAutofit/>
          </a:bodyPr>
          <a:lstStyle/>
          <a:p>
            <a:pPr algn="l"/>
            <a:r>
              <a:rPr lang="en-CA" sz="2800" dirty="0">
                <a:solidFill>
                  <a:srgbClr val="0070C0"/>
                </a:solidFill>
              </a:rPr>
              <a:t>Avoiding Legal Liability in Conveying Negative News</a:t>
            </a:r>
            <a:endParaRPr lang="en-CA" dirty="0">
              <a:solidFill>
                <a:srgbClr val="0070C0"/>
              </a:solidFill>
            </a:endParaRPr>
          </a:p>
        </p:txBody>
      </p:sp>
      <p:sp>
        <p:nvSpPr>
          <p:cNvPr id="3" name="Content Placeholder 2">
            <a:extLst>
              <a:ext uri="{FF2B5EF4-FFF2-40B4-BE49-F238E27FC236}">
                <a16:creationId xmlns:a16="http://schemas.microsoft.com/office/drawing/2014/main" id="{0ADD2BBB-FFFA-42D6-A8F9-29B3DA3209D0}"/>
              </a:ext>
            </a:extLst>
          </p:cNvPr>
          <p:cNvSpPr>
            <a:spLocks noGrp="1"/>
          </p:cNvSpPr>
          <p:nvPr>
            <p:ph idx="1"/>
          </p:nvPr>
        </p:nvSpPr>
        <p:spPr/>
        <p:txBody>
          <a:bodyPr/>
          <a:lstStyle/>
          <a:p>
            <a:pPr marL="0" indent="0">
              <a:buNone/>
            </a:pPr>
            <a:r>
              <a:rPr lang="en-CA" sz="2400" b="1" dirty="0">
                <a:solidFill>
                  <a:srgbClr val="C00000"/>
                </a:solidFill>
              </a:rPr>
              <a:t>3. The “Good-Guy” syndrome: </a:t>
            </a:r>
          </a:p>
          <a:p>
            <a:pPr marL="0" indent="0">
              <a:buNone/>
            </a:pPr>
            <a:endParaRPr lang="en-CA" sz="2400" b="1" dirty="0">
              <a:solidFill>
                <a:srgbClr val="0070C0"/>
              </a:solidFill>
            </a:endParaRPr>
          </a:p>
          <a:p>
            <a:r>
              <a:rPr lang="en-CA" b="1" dirty="0"/>
              <a:t>Consider the case of a law firm interviewing job candidates.</a:t>
            </a:r>
          </a:p>
          <a:p>
            <a:r>
              <a:rPr lang="en-CA" dirty="0"/>
              <a:t>One of the firm’s partners was asked to inform a candidate that she was not selected. The partner’s letter said, </a:t>
            </a:r>
          </a:p>
          <a:p>
            <a:pPr marL="272654" indent="0">
              <a:buNone/>
            </a:pPr>
            <a:r>
              <a:rPr lang="en-CA" dirty="0">
                <a:solidFill>
                  <a:srgbClr val="0070C0"/>
                </a:solidFill>
              </a:rPr>
              <a:t>“Although you were by far the most qualified candidate we interviewed, unfortunately, we have decided we do not have a position for a person of your talents at this time.”</a:t>
            </a:r>
          </a:p>
          <a:p>
            <a:endParaRPr lang="en-CA" b="1" dirty="0"/>
          </a:p>
          <a:p>
            <a:endParaRPr lang="en-CA" dirty="0"/>
          </a:p>
          <a:p>
            <a:pPr>
              <a:lnSpc>
                <a:spcPct val="90000"/>
              </a:lnSpc>
              <a:spcAft>
                <a:spcPct val="10000"/>
              </a:spcAft>
              <a:buClr>
                <a:srgbClr val="3B6D81"/>
              </a:buClr>
            </a:pPr>
            <a:endParaRPr lang="en-US" sz="1050" i="1" dirty="0">
              <a:latin typeface="Calibri" pitchFamily="34" charset="0"/>
              <a:cs typeface="Calibri" pitchFamily="34" charset="0"/>
            </a:endParaRPr>
          </a:p>
          <a:p>
            <a:pPr marL="0" indent="0">
              <a:buNone/>
            </a:pPr>
            <a:endParaRPr lang="en-CA" dirty="0"/>
          </a:p>
        </p:txBody>
      </p:sp>
      <p:sp>
        <p:nvSpPr>
          <p:cNvPr id="4" name="Slide Number Placeholder 3">
            <a:extLst>
              <a:ext uri="{FF2B5EF4-FFF2-40B4-BE49-F238E27FC236}">
                <a16:creationId xmlns:a16="http://schemas.microsoft.com/office/drawing/2014/main" id="{62A987CC-04C7-41CB-A17F-8659E66572A8}"/>
              </a:ext>
            </a:extLst>
          </p:cNvPr>
          <p:cNvSpPr>
            <a:spLocks noGrp="1"/>
          </p:cNvSpPr>
          <p:nvPr>
            <p:ph type="sldNum" sz="quarter" idx="12"/>
          </p:nvPr>
        </p:nvSpPr>
        <p:spPr/>
        <p:txBody>
          <a:bodyPr/>
          <a:lstStyle/>
          <a:p>
            <a:pPr defTabSz="685800" fontAlgn="base">
              <a:spcBef>
                <a:spcPct val="0"/>
              </a:spcBef>
              <a:spcAft>
                <a:spcPct val="0"/>
              </a:spcAft>
              <a:buClrTx/>
            </a:pPr>
            <a:fld id="{33FF120F-DC9A-48DE-9A47-BE04D7F50371}" type="slidenum">
              <a:rPr lang="en-CA" kern="1200">
                <a:solidFill>
                  <a:srgbClr val="454551">
                    <a:lumMod val="75000"/>
                  </a:srgbClr>
                </a:solidFill>
                <a:latin typeface="Arial" charset="0"/>
                <a:ea typeface="+mn-ea"/>
                <a:cs typeface="+mn-cs"/>
              </a:rPr>
              <a:pPr defTabSz="685800" fontAlgn="base">
                <a:spcBef>
                  <a:spcPct val="0"/>
                </a:spcBef>
                <a:spcAft>
                  <a:spcPct val="0"/>
                </a:spcAft>
                <a:buClrTx/>
              </a:pPr>
              <a:t>50</a:t>
            </a:fld>
            <a:endParaRPr lang="en-CA" kern="1200" dirty="0">
              <a:solidFill>
                <a:srgbClr val="454551">
                  <a:lumMod val="75000"/>
                </a:srgbClr>
              </a:solidFill>
              <a:latin typeface="Arial" charset="0"/>
              <a:ea typeface="+mn-ea"/>
              <a:cs typeface="+mn-cs"/>
            </a:endParaRPr>
          </a:p>
        </p:txBody>
      </p:sp>
    </p:spTree>
    <p:extLst>
      <p:ext uri="{BB962C8B-B14F-4D97-AF65-F5344CB8AC3E}">
        <p14:creationId xmlns:p14="http://schemas.microsoft.com/office/powerpoint/2010/main" val="277256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3FC66-FECB-4AB0-88DD-42D3E4C44954}"/>
              </a:ext>
            </a:extLst>
          </p:cNvPr>
          <p:cNvSpPr>
            <a:spLocks noGrp="1"/>
          </p:cNvSpPr>
          <p:nvPr>
            <p:ph type="title"/>
          </p:nvPr>
        </p:nvSpPr>
        <p:spPr/>
        <p:txBody>
          <a:bodyPr>
            <a:noAutofit/>
          </a:bodyPr>
          <a:lstStyle/>
          <a:p>
            <a:pPr algn="l"/>
            <a:r>
              <a:rPr lang="en-CA" sz="2800" dirty="0">
                <a:solidFill>
                  <a:srgbClr val="0070C0"/>
                </a:solidFill>
              </a:rPr>
              <a:t>Avoiding Legal Liability in Conveying Negative News</a:t>
            </a:r>
            <a:endParaRPr lang="en-CA" sz="2400" dirty="0">
              <a:solidFill>
                <a:srgbClr val="0070C0"/>
              </a:solidFill>
            </a:endParaRPr>
          </a:p>
        </p:txBody>
      </p:sp>
      <p:sp>
        <p:nvSpPr>
          <p:cNvPr id="3" name="Content Placeholder 2">
            <a:extLst>
              <a:ext uri="{FF2B5EF4-FFF2-40B4-BE49-F238E27FC236}">
                <a16:creationId xmlns:a16="http://schemas.microsoft.com/office/drawing/2014/main" id="{0ADD2BBB-FFFA-42D6-A8F9-29B3DA3209D0}"/>
              </a:ext>
            </a:extLst>
          </p:cNvPr>
          <p:cNvSpPr>
            <a:spLocks noGrp="1"/>
          </p:cNvSpPr>
          <p:nvPr>
            <p:ph idx="1"/>
          </p:nvPr>
        </p:nvSpPr>
        <p:spPr>
          <a:xfrm>
            <a:off x="914401" y="1200152"/>
            <a:ext cx="7772400" cy="3543300"/>
          </a:xfrm>
        </p:spPr>
        <p:txBody>
          <a:bodyPr>
            <a:normAutofit fontScale="92500" lnSpcReduction="20000"/>
          </a:bodyPr>
          <a:lstStyle/>
          <a:p>
            <a:pPr marL="0" indent="0">
              <a:lnSpc>
                <a:spcPct val="120000"/>
              </a:lnSpc>
              <a:buNone/>
            </a:pPr>
            <a:r>
              <a:rPr lang="en-CA" sz="2400" b="1" dirty="0">
                <a:solidFill>
                  <a:srgbClr val="C00000"/>
                </a:solidFill>
              </a:rPr>
              <a:t>3. The “Good-Guy” syndrome: </a:t>
            </a:r>
          </a:p>
          <a:p>
            <a:pPr marL="272654" indent="0">
              <a:lnSpc>
                <a:spcPct val="120000"/>
              </a:lnSpc>
              <a:buNone/>
            </a:pPr>
            <a:r>
              <a:rPr lang="en-CA" dirty="0">
                <a:solidFill>
                  <a:srgbClr val="0070C0"/>
                </a:solidFill>
              </a:rPr>
              <a:t>“Although you were by far the </a:t>
            </a:r>
            <a:r>
              <a:rPr lang="en-CA" dirty="0">
                <a:solidFill>
                  <a:srgbClr val="C00000"/>
                </a:solidFill>
              </a:rPr>
              <a:t>most qualified candidate </a:t>
            </a:r>
            <a:r>
              <a:rPr lang="en-CA" dirty="0">
                <a:solidFill>
                  <a:srgbClr val="0070C0"/>
                </a:solidFill>
              </a:rPr>
              <a:t>we interviewed, unfortunately, we have decided we do not have a position for a person of your talents at this time.”</a:t>
            </a:r>
          </a:p>
          <a:p>
            <a:pPr>
              <a:lnSpc>
                <a:spcPct val="120000"/>
              </a:lnSpc>
            </a:pPr>
            <a:r>
              <a:rPr lang="en-CA" dirty="0"/>
              <a:t>Rejected interviewee found out that the law firm had hired two male attorneys </a:t>
            </a:r>
          </a:p>
          <a:p>
            <a:pPr>
              <a:lnSpc>
                <a:spcPct val="120000"/>
              </a:lnSpc>
            </a:pPr>
            <a:r>
              <a:rPr lang="en-CA" dirty="0"/>
              <a:t>She sued, charging </a:t>
            </a:r>
            <a:r>
              <a:rPr lang="en-CA" b="1" dirty="0"/>
              <a:t>gender discrimination</a:t>
            </a:r>
            <a:r>
              <a:rPr lang="en-CA" dirty="0"/>
              <a:t>. </a:t>
            </a:r>
          </a:p>
          <a:p>
            <a:pPr>
              <a:lnSpc>
                <a:spcPct val="120000"/>
              </a:lnSpc>
            </a:pPr>
            <a:r>
              <a:rPr lang="en-CA" dirty="0"/>
              <a:t>The court found in favor of the rejected candidate. </a:t>
            </a:r>
          </a:p>
          <a:p>
            <a:pPr>
              <a:lnSpc>
                <a:spcPct val="120000"/>
              </a:lnSpc>
            </a:pPr>
            <a:r>
              <a:rPr lang="en-CA" dirty="0"/>
              <a:t>It agreed that a reasonable inference could be made from the partner’s letter that she was the </a:t>
            </a:r>
            <a:r>
              <a:rPr lang="en-CA" b="1" dirty="0"/>
              <a:t>“most qualified candidate.”</a:t>
            </a:r>
          </a:p>
          <a:p>
            <a:pPr>
              <a:lnSpc>
                <a:spcPct val="120000"/>
              </a:lnSpc>
            </a:pPr>
            <a:endParaRPr lang="en-CA" b="1" dirty="0"/>
          </a:p>
          <a:p>
            <a:pPr>
              <a:lnSpc>
                <a:spcPct val="120000"/>
              </a:lnSpc>
            </a:pPr>
            <a:endParaRPr lang="en-CA" dirty="0"/>
          </a:p>
          <a:p>
            <a:pPr>
              <a:lnSpc>
                <a:spcPct val="120000"/>
              </a:lnSpc>
              <a:spcAft>
                <a:spcPct val="10000"/>
              </a:spcAft>
              <a:buClr>
                <a:srgbClr val="3B6D81"/>
              </a:buClr>
            </a:pPr>
            <a:endParaRPr lang="en-US" sz="1050" i="1" dirty="0">
              <a:latin typeface="Calibri" pitchFamily="34" charset="0"/>
              <a:cs typeface="Calibri" pitchFamily="34" charset="0"/>
            </a:endParaRPr>
          </a:p>
          <a:p>
            <a:pPr marL="0" indent="0">
              <a:lnSpc>
                <a:spcPct val="120000"/>
              </a:lnSpc>
              <a:buNone/>
            </a:pPr>
            <a:endParaRPr lang="en-CA" dirty="0"/>
          </a:p>
        </p:txBody>
      </p:sp>
      <p:sp>
        <p:nvSpPr>
          <p:cNvPr id="4" name="Slide Number Placeholder 3">
            <a:extLst>
              <a:ext uri="{FF2B5EF4-FFF2-40B4-BE49-F238E27FC236}">
                <a16:creationId xmlns:a16="http://schemas.microsoft.com/office/drawing/2014/main" id="{62A987CC-04C7-41CB-A17F-8659E66572A8}"/>
              </a:ext>
            </a:extLst>
          </p:cNvPr>
          <p:cNvSpPr>
            <a:spLocks noGrp="1"/>
          </p:cNvSpPr>
          <p:nvPr>
            <p:ph type="sldNum" sz="quarter" idx="12"/>
          </p:nvPr>
        </p:nvSpPr>
        <p:spPr/>
        <p:txBody>
          <a:bodyPr/>
          <a:lstStyle/>
          <a:p>
            <a:pPr defTabSz="685800" fontAlgn="base">
              <a:spcBef>
                <a:spcPct val="0"/>
              </a:spcBef>
              <a:spcAft>
                <a:spcPct val="0"/>
              </a:spcAft>
              <a:buClrTx/>
            </a:pPr>
            <a:fld id="{33FF120F-DC9A-48DE-9A47-BE04D7F50371}" type="slidenum">
              <a:rPr lang="en-CA" kern="1200">
                <a:solidFill>
                  <a:srgbClr val="454551">
                    <a:lumMod val="75000"/>
                  </a:srgbClr>
                </a:solidFill>
                <a:latin typeface="Arial" charset="0"/>
                <a:ea typeface="+mn-ea"/>
                <a:cs typeface="+mn-cs"/>
              </a:rPr>
              <a:pPr defTabSz="685800" fontAlgn="base">
                <a:spcBef>
                  <a:spcPct val="0"/>
                </a:spcBef>
                <a:spcAft>
                  <a:spcPct val="0"/>
                </a:spcAft>
                <a:buClrTx/>
              </a:pPr>
              <a:t>51</a:t>
            </a:fld>
            <a:endParaRPr lang="en-CA" kern="1200" dirty="0">
              <a:solidFill>
                <a:srgbClr val="454551">
                  <a:lumMod val="75000"/>
                </a:srgbClr>
              </a:solidFill>
              <a:latin typeface="Arial" charset="0"/>
              <a:ea typeface="+mn-ea"/>
              <a:cs typeface="+mn-cs"/>
            </a:endParaRPr>
          </a:p>
        </p:txBody>
      </p:sp>
    </p:spTree>
    <p:extLst>
      <p:ext uri="{BB962C8B-B14F-4D97-AF65-F5344CB8AC3E}">
        <p14:creationId xmlns:p14="http://schemas.microsoft.com/office/powerpoint/2010/main" val="33773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3FC66-FECB-4AB0-88DD-42D3E4C44954}"/>
              </a:ext>
            </a:extLst>
          </p:cNvPr>
          <p:cNvSpPr>
            <a:spLocks noGrp="1"/>
          </p:cNvSpPr>
          <p:nvPr>
            <p:ph type="title"/>
          </p:nvPr>
        </p:nvSpPr>
        <p:spPr/>
        <p:txBody>
          <a:bodyPr>
            <a:noAutofit/>
          </a:bodyPr>
          <a:lstStyle/>
          <a:p>
            <a:pPr algn="l"/>
            <a:r>
              <a:rPr lang="en-CA" sz="2800" dirty="0">
                <a:solidFill>
                  <a:srgbClr val="0070C0"/>
                </a:solidFill>
              </a:rPr>
              <a:t>Avoiding Legal Liability in Conveying Negative News</a:t>
            </a:r>
            <a:endParaRPr lang="en-CA" sz="2400" dirty="0">
              <a:solidFill>
                <a:srgbClr val="0070C0"/>
              </a:solidFill>
            </a:endParaRPr>
          </a:p>
        </p:txBody>
      </p:sp>
      <p:sp>
        <p:nvSpPr>
          <p:cNvPr id="3" name="Content Placeholder 2">
            <a:extLst>
              <a:ext uri="{FF2B5EF4-FFF2-40B4-BE49-F238E27FC236}">
                <a16:creationId xmlns:a16="http://schemas.microsoft.com/office/drawing/2014/main" id="{0ADD2BBB-FFFA-42D6-A8F9-29B3DA3209D0}"/>
              </a:ext>
            </a:extLst>
          </p:cNvPr>
          <p:cNvSpPr>
            <a:spLocks noGrp="1"/>
          </p:cNvSpPr>
          <p:nvPr>
            <p:ph idx="1"/>
          </p:nvPr>
        </p:nvSpPr>
        <p:spPr>
          <a:xfrm>
            <a:off x="914401" y="1200152"/>
            <a:ext cx="7480091" cy="3543300"/>
          </a:xfrm>
        </p:spPr>
        <p:txBody>
          <a:bodyPr>
            <a:normAutofit/>
          </a:bodyPr>
          <a:lstStyle/>
          <a:p>
            <a:pPr marL="0" indent="0">
              <a:lnSpc>
                <a:spcPct val="120000"/>
              </a:lnSpc>
              <a:buNone/>
            </a:pPr>
            <a:r>
              <a:rPr lang="en-CA" sz="2400" b="1" dirty="0"/>
              <a:t>Practical Solutions:</a:t>
            </a:r>
          </a:p>
          <a:p>
            <a:pPr marL="401638" indent="-301625">
              <a:lnSpc>
                <a:spcPct val="120000"/>
              </a:lnSpc>
              <a:buFont typeface="Wingdings" pitchFamily="2" charset="2"/>
              <a:buChar char="ü"/>
            </a:pPr>
            <a:r>
              <a:rPr lang="en-CA" sz="2400" dirty="0"/>
              <a:t>Express only the views of your organization when acting as agent of the organization</a:t>
            </a:r>
          </a:p>
          <a:p>
            <a:pPr marL="401638" indent="-301625">
              <a:lnSpc>
                <a:spcPct val="120000"/>
              </a:lnSpc>
              <a:buFont typeface="Wingdings" pitchFamily="2" charset="2"/>
              <a:buChar char="ü"/>
            </a:pPr>
            <a:r>
              <a:rPr lang="en-CA" sz="2400" dirty="0"/>
              <a:t>Avoid supplying information that could be misused.</a:t>
            </a:r>
          </a:p>
          <a:p>
            <a:pPr marL="401638" indent="-301625">
              <a:lnSpc>
                <a:spcPct val="120000"/>
              </a:lnSpc>
              <a:buFont typeface="Wingdings" pitchFamily="2" charset="2"/>
              <a:buChar char="ü"/>
            </a:pPr>
            <a:r>
              <a:rPr lang="en-CA" sz="2400" dirty="0"/>
              <a:t>Use plain paper (or personal email) for your personal matters.</a:t>
            </a:r>
          </a:p>
          <a:p>
            <a:pPr marL="0" indent="0">
              <a:lnSpc>
                <a:spcPct val="120000"/>
              </a:lnSpc>
              <a:buNone/>
            </a:pPr>
            <a:endParaRPr lang="en-CA" dirty="0"/>
          </a:p>
          <a:p>
            <a:pPr>
              <a:lnSpc>
                <a:spcPct val="120000"/>
              </a:lnSpc>
            </a:pPr>
            <a:endParaRPr lang="en-CA" b="1" dirty="0"/>
          </a:p>
          <a:p>
            <a:pPr>
              <a:lnSpc>
                <a:spcPct val="120000"/>
              </a:lnSpc>
            </a:pPr>
            <a:endParaRPr lang="en-CA" dirty="0"/>
          </a:p>
          <a:p>
            <a:pPr>
              <a:lnSpc>
                <a:spcPct val="120000"/>
              </a:lnSpc>
              <a:spcAft>
                <a:spcPct val="10000"/>
              </a:spcAft>
              <a:buClr>
                <a:srgbClr val="3B6D81"/>
              </a:buClr>
            </a:pPr>
            <a:endParaRPr lang="en-US" sz="1050" i="1" dirty="0">
              <a:latin typeface="Calibri" pitchFamily="34" charset="0"/>
              <a:cs typeface="Calibri" pitchFamily="34" charset="0"/>
            </a:endParaRPr>
          </a:p>
          <a:p>
            <a:pPr marL="0" indent="0">
              <a:lnSpc>
                <a:spcPct val="120000"/>
              </a:lnSpc>
              <a:buNone/>
            </a:pPr>
            <a:endParaRPr lang="en-CA" dirty="0"/>
          </a:p>
        </p:txBody>
      </p:sp>
      <p:sp>
        <p:nvSpPr>
          <p:cNvPr id="4" name="Slide Number Placeholder 3">
            <a:extLst>
              <a:ext uri="{FF2B5EF4-FFF2-40B4-BE49-F238E27FC236}">
                <a16:creationId xmlns:a16="http://schemas.microsoft.com/office/drawing/2014/main" id="{62A987CC-04C7-41CB-A17F-8659E66572A8}"/>
              </a:ext>
            </a:extLst>
          </p:cNvPr>
          <p:cNvSpPr>
            <a:spLocks noGrp="1"/>
          </p:cNvSpPr>
          <p:nvPr>
            <p:ph type="sldNum" sz="quarter" idx="12"/>
          </p:nvPr>
        </p:nvSpPr>
        <p:spPr/>
        <p:txBody>
          <a:bodyPr/>
          <a:lstStyle/>
          <a:p>
            <a:pPr defTabSz="685800" fontAlgn="base">
              <a:spcBef>
                <a:spcPct val="0"/>
              </a:spcBef>
              <a:spcAft>
                <a:spcPct val="0"/>
              </a:spcAft>
              <a:buClrTx/>
            </a:pPr>
            <a:fld id="{33FF120F-DC9A-48DE-9A47-BE04D7F50371}" type="slidenum">
              <a:rPr lang="en-CA" kern="1200">
                <a:solidFill>
                  <a:srgbClr val="454551">
                    <a:lumMod val="75000"/>
                  </a:srgbClr>
                </a:solidFill>
                <a:latin typeface="Arial" charset="0"/>
                <a:ea typeface="+mn-ea"/>
                <a:cs typeface="+mn-cs"/>
              </a:rPr>
              <a:pPr defTabSz="685800" fontAlgn="base">
                <a:spcBef>
                  <a:spcPct val="0"/>
                </a:spcBef>
                <a:spcAft>
                  <a:spcPct val="0"/>
                </a:spcAft>
                <a:buClrTx/>
              </a:pPr>
              <a:t>52</a:t>
            </a:fld>
            <a:endParaRPr lang="en-CA" kern="1200" dirty="0">
              <a:solidFill>
                <a:srgbClr val="454551">
                  <a:lumMod val="75000"/>
                </a:srgbClr>
              </a:solidFill>
              <a:latin typeface="Arial" charset="0"/>
              <a:ea typeface="+mn-ea"/>
              <a:cs typeface="+mn-cs"/>
            </a:endParaRPr>
          </a:p>
        </p:txBody>
      </p:sp>
    </p:spTree>
    <p:extLst>
      <p:ext uri="{BB962C8B-B14F-4D97-AF65-F5344CB8AC3E}">
        <p14:creationId xmlns:p14="http://schemas.microsoft.com/office/powerpoint/2010/main" val="501453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CCA73-FA4D-4B27-A1E0-10B634DBE860}"/>
              </a:ext>
            </a:extLst>
          </p:cNvPr>
          <p:cNvSpPr>
            <a:spLocks noGrp="1"/>
          </p:cNvSpPr>
          <p:nvPr>
            <p:ph type="sldNum" idx="12"/>
          </p:nvPr>
        </p:nvSpPr>
        <p:spPr/>
        <p:txBody>
          <a:bodyPr/>
          <a:lstStyle/>
          <a:p>
            <a:pPr defTabSz="685800" eaLnBrk="0" fontAlgn="base" hangingPunct="0">
              <a:spcBef>
                <a:spcPct val="0"/>
              </a:spcBef>
              <a:spcAft>
                <a:spcPct val="0"/>
              </a:spcAft>
              <a:buClrTx/>
            </a:pPr>
            <a:fld id="{F9BE6549-90FB-4E0E-8C54-0640FEBC787D}" type="slidenum">
              <a:rPr lang="en-US" kern="1200">
                <a:ea typeface="+mn-ea"/>
              </a:rPr>
              <a:pPr defTabSz="685800" eaLnBrk="0" fontAlgn="base" hangingPunct="0">
                <a:spcBef>
                  <a:spcPct val="0"/>
                </a:spcBef>
                <a:spcAft>
                  <a:spcPct val="0"/>
                </a:spcAft>
                <a:buClrTx/>
              </a:pPr>
              <a:t>53</a:t>
            </a:fld>
            <a:endParaRPr lang="en-US" kern="1200" dirty="0">
              <a:ea typeface="+mn-ea"/>
            </a:endParaRPr>
          </a:p>
        </p:txBody>
      </p:sp>
      <p:sp>
        <p:nvSpPr>
          <p:cNvPr id="2" name="Title 1">
            <a:extLst>
              <a:ext uri="{FF2B5EF4-FFF2-40B4-BE49-F238E27FC236}">
                <a16:creationId xmlns:a16="http://schemas.microsoft.com/office/drawing/2014/main" id="{B58EDC39-2AF4-4F46-8245-1A3AF8C5C64D}"/>
              </a:ext>
            </a:extLst>
          </p:cNvPr>
          <p:cNvSpPr>
            <a:spLocks noGrp="1"/>
          </p:cNvSpPr>
          <p:nvPr>
            <p:ph type="title" idx="4294967295"/>
          </p:nvPr>
        </p:nvSpPr>
        <p:spPr>
          <a:xfrm>
            <a:off x="565862" y="274638"/>
            <a:ext cx="7320838" cy="503237"/>
          </a:xfrm>
        </p:spPr>
        <p:txBody>
          <a:bodyPr/>
          <a:lstStyle/>
          <a:p>
            <a:r>
              <a:rPr lang="en-IN" dirty="0">
                <a:solidFill>
                  <a:srgbClr val="0070C0"/>
                </a:solidFill>
              </a:rPr>
              <a:t>Analyzing Negative News Strategies</a:t>
            </a:r>
          </a:p>
        </p:txBody>
      </p:sp>
      <p:sp>
        <p:nvSpPr>
          <p:cNvPr id="4" name="Content Placeholder 3">
            <a:extLst>
              <a:ext uri="{FF2B5EF4-FFF2-40B4-BE49-F238E27FC236}">
                <a16:creationId xmlns:a16="http://schemas.microsoft.com/office/drawing/2014/main" id="{D4A30FA1-BF16-417F-8A25-91F548945F6B}"/>
              </a:ext>
            </a:extLst>
          </p:cNvPr>
          <p:cNvSpPr>
            <a:spLocks noGrp="1"/>
          </p:cNvSpPr>
          <p:nvPr>
            <p:ph sz="quarter" idx="4294967295"/>
          </p:nvPr>
        </p:nvSpPr>
        <p:spPr>
          <a:xfrm>
            <a:off x="565862" y="1025525"/>
            <a:ext cx="7762322" cy="3111760"/>
          </a:xfrm>
        </p:spPr>
        <p:txBody>
          <a:bodyPr/>
          <a:lstStyle/>
          <a:p>
            <a:pPr marL="285750" indent="-285750">
              <a:buFont typeface="Arial" panose="020B0604020202020204" pitchFamily="34" charset="0"/>
              <a:buChar char="•"/>
            </a:pPr>
            <a:endParaRPr lang="en-IN" sz="2800" b="1" dirty="0">
              <a:latin typeface="Calibri" panose="020F0502020204030204" pitchFamily="34" charset="0"/>
              <a:ea typeface="Xingkai TC Light" panose="02010600040101010101" pitchFamily="2" charset="-120"/>
              <a:cs typeface="Calibri" panose="020F0502020204030204" pitchFamily="34" charset="0"/>
            </a:endParaRPr>
          </a:p>
          <a:p>
            <a:pPr marL="0" indent="0">
              <a:buNone/>
            </a:pPr>
            <a:r>
              <a:rPr lang="en-IN" sz="2800" b="1" dirty="0">
                <a:latin typeface="Calibri" panose="020F0502020204030204" pitchFamily="34" charset="0"/>
                <a:ea typeface="Xingkai TC Light" panose="02010600040101010101" pitchFamily="2" charset="-120"/>
                <a:cs typeface="Calibri" panose="020F0502020204030204" pitchFamily="34" charset="0"/>
              </a:rPr>
              <a:t>Direct Strategy</a:t>
            </a:r>
          </a:p>
          <a:p>
            <a:pPr marL="0" indent="0">
              <a:buNone/>
            </a:pPr>
            <a:endParaRPr lang="en-IN" sz="2800" b="1" dirty="0">
              <a:latin typeface="Calibri" panose="020F0502020204030204" pitchFamily="34" charset="0"/>
              <a:ea typeface="Xingkai TC Light" panose="02010600040101010101" pitchFamily="2" charset="-120"/>
              <a:cs typeface="Calibri" panose="020F0502020204030204" pitchFamily="34" charset="0"/>
            </a:endParaRPr>
          </a:p>
          <a:p>
            <a:pPr marL="285750" indent="-285750">
              <a:buFont typeface="Arial" panose="020B0604020202020204" pitchFamily="34" charset="0"/>
              <a:buChar char="•"/>
            </a:pPr>
            <a:endParaRPr lang="en-IN" sz="2800" b="1" dirty="0">
              <a:latin typeface="Calibri" panose="020F0502020204030204" pitchFamily="34" charset="0"/>
              <a:ea typeface="Xingkai TC Light" panose="02010600040101010101" pitchFamily="2" charset="-120"/>
              <a:cs typeface="Calibri" panose="020F0502020204030204" pitchFamily="34" charset="0"/>
            </a:endParaRPr>
          </a:p>
          <a:p>
            <a:pPr marL="3200400" lvl="7" indent="0">
              <a:buNone/>
            </a:pPr>
            <a:r>
              <a:rPr lang="en-IN" sz="2800" b="1" dirty="0">
                <a:latin typeface="Calibri" panose="020F0502020204030204" pitchFamily="34" charset="0"/>
                <a:ea typeface="Xingkai TC Light" panose="02010600040101010101" pitchFamily="2" charset="-120"/>
                <a:cs typeface="Calibri" panose="020F0502020204030204" pitchFamily="34" charset="0"/>
              </a:rPr>
              <a:t>Indirect Strategy</a:t>
            </a:r>
          </a:p>
          <a:p>
            <a:pPr marL="285750" indent="-285750">
              <a:buFont typeface="Arial" panose="020B0604020202020204" pitchFamily="34" charset="0"/>
              <a:buChar char="•"/>
            </a:pPr>
            <a:endParaRPr lang="en-IN" sz="2800" b="1" dirty="0">
              <a:latin typeface="Calibri" panose="020F0502020204030204" pitchFamily="34" charset="0"/>
              <a:ea typeface="Xingkai TC Light" panose="02010600040101010101" pitchFamily="2" charset="-120"/>
              <a:cs typeface="Calibri" panose="020F0502020204030204" pitchFamily="34" charset="0"/>
            </a:endParaRPr>
          </a:p>
        </p:txBody>
      </p:sp>
      <p:sp>
        <p:nvSpPr>
          <p:cNvPr id="6" name="Rectangle 5">
            <a:extLst>
              <a:ext uri="{FF2B5EF4-FFF2-40B4-BE49-F238E27FC236}">
                <a16:creationId xmlns:a16="http://schemas.microsoft.com/office/drawing/2014/main" id="{78E40116-E275-594B-A2DE-60E9F2282A92}"/>
              </a:ext>
            </a:extLst>
          </p:cNvPr>
          <p:cNvSpPr/>
          <p:nvPr/>
        </p:nvSpPr>
        <p:spPr>
          <a:xfrm>
            <a:off x="6400801" y="6121508"/>
            <a:ext cx="1838965" cy="246221"/>
          </a:xfrm>
          <a:prstGeom prst="rect">
            <a:avLst/>
          </a:prstGeom>
        </p:spPr>
        <p:txBody>
          <a:bodyPr wrap="none">
            <a:spAutoFit/>
          </a:bodyPr>
          <a:lstStyle/>
          <a:p>
            <a:r>
              <a:rPr lang="en-US" sz="1000" dirty="0">
                <a:solidFill>
                  <a:schemeClr val="bg1">
                    <a:lumMod val="50000"/>
                  </a:schemeClr>
                </a:solidFill>
              </a:rPr>
              <a:t>https://www.vectorstock.com/</a:t>
            </a:r>
          </a:p>
        </p:txBody>
      </p:sp>
      <p:pic>
        <p:nvPicPr>
          <p:cNvPr id="7" name="Picture 6">
            <a:extLst>
              <a:ext uri="{FF2B5EF4-FFF2-40B4-BE49-F238E27FC236}">
                <a16:creationId xmlns:a16="http://schemas.microsoft.com/office/drawing/2014/main" id="{14DFE456-8274-554F-AEF6-4B62988CC55D}"/>
              </a:ext>
            </a:extLst>
          </p:cNvPr>
          <p:cNvPicPr>
            <a:picLocks noChangeAspect="1"/>
          </p:cNvPicPr>
          <p:nvPr/>
        </p:nvPicPr>
        <p:blipFill>
          <a:blip r:embed="rId2" cstate="screen">
            <a:extLst>
              <a:ext uri="{BEBA8EAE-BF5A-486C-A8C5-ECC9F3942E4B}">
                <a14:imgProps xmlns:a14="http://schemas.microsoft.com/office/drawing/2010/main">
                  <a14:imgLayer r:embed="rId3">
                    <a14:imgEffect>
                      <a14:backgroundRemoval t="254" b="100000" l="0" r="100000"/>
                    </a14:imgEffect>
                  </a14:imgLayer>
                </a14:imgProps>
              </a:ext>
              <a:ext uri="{28A0092B-C50C-407E-A947-70E740481C1C}">
                <a14:useLocalDpi xmlns:a14="http://schemas.microsoft.com/office/drawing/2010/main"/>
              </a:ext>
            </a:extLst>
          </a:blip>
          <a:stretch>
            <a:fillRect/>
          </a:stretch>
        </p:blipFill>
        <p:spPr>
          <a:xfrm>
            <a:off x="3100692" y="633803"/>
            <a:ext cx="2251178" cy="2015828"/>
          </a:xfrm>
          <a:prstGeom prst="rect">
            <a:avLst/>
          </a:prstGeom>
        </p:spPr>
      </p:pic>
      <p:pic>
        <p:nvPicPr>
          <p:cNvPr id="9" name="Picture 8">
            <a:extLst>
              <a:ext uri="{FF2B5EF4-FFF2-40B4-BE49-F238E27FC236}">
                <a16:creationId xmlns:a16="http://schemas.microsoft.com/office/drawing/2014/main" id="{04F49A69-45C2-F445-B716-23ABBB156377}"/>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3632" b="100000" l="0" r="99265"/>
                    </a14:imgEffect>
                  </a14:imgLayer>
                </a14:imgProps>
              </a:ext>
              <a:ext uri="{28A0092B-C50C-407E-A947-70E740481C1C}">
                <a14:useLocalDpi xmlns:a14="http://schemas.microsoft.com/office/drawing/2010/main"/>
              </a:ext>
            </a:extLst>
          </a:blip>
          <a:stretch>
            <a:fillRect/>
          </a:stretch>
        </p:blipFill>
        <p:spPr>
          <a:xfrm>
            <a:off x="1386812" y="2626654"/>
            <a:ext cx="2141354" cy="2167597"/>
          </a:xfrm>
          <a:prstGeom prst="rect">
            <a:avLst/>
          </a:prstGeom>
        </p:spPr>
      </p:pic>
      <p:sp>
        <p:nvSpPr>
          <p:cNvPr id="10" name="Rectangle 9">
            <a:extLst>
              <a:ext uri="{FF2B5EF4-FFF2-40B4-BE49-F238E27FC236}">
                <a16:creationId xmlns:a16="http://schemas.microsoft.com/office/drawing/2014/main" id="{9B913888-4196-4145-A725-C5D44F2E0167}"/>
              </a:ext>
            </a:extLst>
          </p:cNvPr>
          <p:cNvSpPr/>
          <p:nvPr/>
        </p:nvSpPr>
        <p:spPr>
          <a:xfrm>
            <a:off x="6553201" y="6273908"/>
            <a:ext cx="1838965" cy="246221"/>
          </a:xfrm>
          <a:prstGeom prst="rect">
            <a:avLst/>
          </a:prstGeom>
        </p:spPr>
        <p:txBody>
          <a:bodyPr wrap="none">
            <a:spAutoFit/>
          </a:bodyPr>
          <a:lstStyle/>
          <a:p>
            <a:r>
              <a:rPr lang="en-US" sz="1000" dirty="0">
                <a:solidFill>
                  <a:schemeClr val="bg1">
                    <a:lumMod val="50000"/>
                  </a:schemeClr>
                </a:solidFill>
              </a:rPr>
              <a:t>https://www.vectorstock.com/</a:t>
            </a:r>
          </a:p>
        </p:txBody>
      </p:sp>
      <p:sp>
        <p:nvSpPr>
          <p:cNvPr id="12" name="Rectangle 11">
            <a:extLst>
              <a:ext uri="{FF2B5EF4-FFF2-40B4-BE49-F238E27FC236}">
                <a16:creationId xmlns:a16="http://schemas.microsoft.com/office/drawing/2014/main" id="{C3C5DA1C-6F44-2444-B6F5-A99BBA4D49F2}"/>
              </a:ext>
            </a:extLst>
          </p:cNvPr>
          <p:cNvSpPr/>
          <p:nvPr/>
        </p:nvSpPr>
        <p:spPr>
          <a:xfrm>
            <a:off x="6705601" y="6426308"/>
            <a:ext cx="1838965" cy="246221"/>
          </a:xfrm>
          <a:prstGeom prst="rect">
            <a:avLst/>
          </a:prstGeom>
        </p:spPr>
        <p:txBody>
          <a:bodyPr wrap="none">
            <a:spAutoFit/>
          </a:bodyPr>
          <a:lstStyle/>
          <a:p>
            <a:r>
              <a:rPr lang="en-US" sz="1000" dirty="0">
                <a:solidFill>
                  <a:schemeClr val="bg1">
                    <a:lumMod val="50000"/>
                  </a:schemeClr>
                </a:solidFill>
              </a:rPr>
              <a:t>https://www.vectorstock.com/</a:t>
            </a:r>
          </a:p>
        </p:txBody>
      </p:sp>
      <p:sp>
        <p:nvSpPr>
          <p:cNvPr id="13" name="Rectangle 12">
            <a:extLst>
              <a:ext uri="{FF2B5EF4-FFF2-40B4-BE49-F238E27FC236}">
                <a16:creationId xmlns:a16="http://schemas.microsoft.com/office/drawing/2014/main" id="{A177A782-39C3-6C4B-BF73-D9264BA205F2}"/>
              </a:ext>
            </a:extLst>
          </p:cNvPr>
          <p:cNvSpPr/>
          <p:nvPr/>
        </p:nvSpPr>
        <p:spPr>
          <a:xfrm>
            <a:off x="6858001" y="6578708"/>
            <a:ext cx="1838965" cy="246221"/>
          </a:xfrm>
          <a:prstGeom prst="rect">
            <a:avLst/>
          </a:prstGeom>
        </p:spPr>
        <p:txBody>
          <a:bodyPr wrap="none">
            <a:spAutoFit/>
          </a:bodyPr>
          <a:lstStyle/>
          <a:p>
            <a:r>
              <a:rPr lang="en-US" sz="1000" dirty="0">
                <a:solidFill>
                  <a:schemeClr val="bg1">
                    <a:lumMod val="50000"/>
                  </a:schemeClr>
                </a:solidFill>
              </a:rPr>
              <a:t>https://www.vectorstock.com/</a:t>
            </a:r>
          </a:p>
        </p:txBody>
      </p:sp>
      <p:sp>
        <p:nvSpPr>
          <p:cNvPr id="5" name="TextBox 4">
            <a:extLst>
              <a:ext uri="{FF2B5EF4-FFF2-40B4-BE49-F238E27FC236}">
                <a16:creationId xmlns:a16="http://schemas.microsoft.com/office/drawing/2014/main" id="{0BCE79E4-5BCA-FE4C-8746-02454F901CA7}"/>
              </a:ext>
            </a:extLst>
          </p:cNvPr>
          <p:cNvSpPr txBox="1"/>
          <p:nvPr/>
        </p:nvSpPr>
        <p:spPr>
          <a:xfrm>
            <a:off x="1538006" y="4671140"/>
            <a:ext cx="1838965" cy="246221"/>
          </a:xfrm>
          <a:prstGeom prst="rect">
            <a:avLst/>
          </a:prstGeom>
          <a:noFill/>
        </p:spPr>
        <p:txBody>
          <a:bodyPr wrap="none" rtlCol="0">
            <a:spAutoFit/>
          </a:bodyPr>
          <a:lstStyle/>
          <a:p>
            <a:r>
              <a:rPr lang="en-US" sz="1000" dirty="0">
                <a:solidFill>
                  <a:schemeClr val="bg1">
                    <a:lumMod val="50000"/>
                  </a:schemeClr>
                </a:solidFill>
              </a:rPr>
              <a:t>https://www.vectorstock.com/</a:t>
            </a:r>
          </a:p>
        </p:txBody>
      </p:sp>
    </p:spTree>
    <p:extLst>
      <p:ext uri="{BB962C8B-B14F-4D97-AF65-F5344CB8AC3E}">
        <p14:creationId xmlns:p14="http://schemas.microsoft.com/office/powerpoint/2010/main" val="99731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CCA73-FA4D-4B27-A1E0-10B634DBE860}"/>
              </a:ext>
            </a:extLst>
          </p:cNvPr>
          <p:cNvSpPr>
            <a:spLocks noGrp="1"/>
          </p:cNvSpPr>
          <p:nvPr>
            <p:ph type="sldNum" idx="12"/>
          </p:nvPr>
        </p:nvSpPr>
        <p:spPr/>
        <p:txBody>
          <a:bodyPr/>
          <a:lstStyle/>
          <a:p>
            <a:pPr defTabSz="685800" eaLnBrk="0" fontAlgn="base" hangingPunct="0">
              <a:spcBef>
                <a:spcPct val="0"/>
              </a:spcBef>
              <a:spcAft>
                <a:spcPct val="0"/>
              </a:spcAft>
              <a:buClrTx/>
            </a:pPr>
            <a:fld id="{F9BE6549-90FB-4E0E-8C54-0640FEBC787D}" type="slidenum">
              <a:rPr lang="en-US" kern="1200">
                <a:ea typeface="+mn-ea"/>
              </a:rPr>
              <a:pPr defTabSz="685800" eaLnBrk="0" fontAlgn="base" hangingPunct="0">
                <a:spcBef>
                  <a:spcPct val="0"/>
                </a:spcBef>
                <a:spcAft>
                  <a:spcPct val="0"/>
                </a:spcAft>
                <a:buClrTx/>
              </a:pPr>
              <a:t>54</a:t>
            </a:fld>
            <a:endParaRPr lang="en-US" kern="1200" dirty="0">
              <a:ea typeface="+mn-ea"/>
            </a:endParaRPr>
          </a:p>
        </p:txBody>
      </p:sp>
      <p:sp>
        <p:nvSpPr>
          <p:cNvPr id="2" name="Title 1">
            <a:extLst>
              <a:ext uri="{FF2B5EF4-FFF2-40B4-BE49-F238E27FC236}">
                <a16:creationId xmlns:a16="http://schemas.microsoft.com/office/drawing/2014/main" id="{B58EDC39-2AF4-4F46-8245-1A3AF8C5C64D}"/>
              </a:ext>
            </a:extLst>
          </p:cNvPr>
          <p:cNvSpPr>
            <a:spLocks noGrp="1"/>
          </p:cNvSpPr>
          <p:nvPr>
            <p:ph type="title" idx="4294967295"/>
          </p:nvPr>
        </p:nvSpPr>
        <p:spPr>
          <a:xfrm>
            <a:off x="565862" y="274638"/>
            <a:ext cx="7320838" cy="503237"/>
          </a:xfrm>
        </p:spPr>
        <p:txBody>
          <a:bodyPr/>
          <a:lstStyle/>
          <a:p>
            <a:r>
              <a:rPr lang="en-IN" dirty="0">
                <a:solidFill>
                  <a:srgbClr val="0070C0"/>
                </a:solidFill>
              </a:rPr>
              <a:t>Analyzing Negative News Strategies</a:t>
            </a:r>
          </a:p>
        </p:txBody>
      </p:sp>
      <p:sp>
        <p:nvSpPr>
          <p:cNvPr id="4" name="Content Placeholder 3">
            <a:extLst>
              <a:ext uri="{FF2B5EF4-FFF2-40B4-BE49-F238E27FC236}">
                <a16:creationId xmlns:a16="http://schemas.microsoft.com/office/drawing/2014/main" id="{D4A30FA1-BF16-417F-8A25-91F548945F6B}"/>
              </a:ext>
            </a:extLst>
          </p:cNvPr>
          <p:cNvSpPr>
            <a:spLocks noGrp="1"/>
          </p:cNvSpPr>
          <p:nvPr>
            <p:ph sz="quarter" idx="4294967295"/>
          </p:nvPr>
        </p:nvSpPr>
        <p:spPr>
          <a:xfrm>
            <a:off x="565861" y="1025525"/>
            <a:ext cx="5162775" cy="3673475"/>
          </a:xfrm>
        </p:spPr>
        <p:txBody>
          <a:bodyPr/>
          <a:lstStyle/>
          <a:p>
            <a:pPr marL="0" indent="0">
              <a:buNone/>
            </a:pPr>
            <a:r>
              <a:rPr lang="en-IN" sz="2800" b="1" dirty="0">
                <a:latin typeface="+mn-lt"/>
              </a:rPr>
              <a:t>Direct Strategy</a:t>
            </a:r>
          </a:p>
          <a:p>
            <a:pPr marL="285750" indent="-285750">
              <a:buFont typeface="Arial" panose="020B0604020202020204" pitchFamily="34" charset="0"/>
              <a:buChar char="•"/>
            </a:pPr>
            <a:r>
              <a:rPr lang="en-IN" sz="2000" dirty="0">
                <a:latin typeface="+mn-lt"/>
              </a:rPr>
              <a:t>When the bad news is not damaging</a:t>
            </a:r>
          </a:p>
          <a:p>
            <a:pPr marL="285750" indent="-285750">
              <a:buFont typeface="Arial" panose="020B0604020202020204" pitchFamily="34" charset="0"/>
              <a:buChar char="•"/>
            </a:pPr>
            <a:r>
              <a:rPr lang="en-IN" sz="2000" dirty="0">
                <a:latin typeface="+mn-lt"/>
              </a:rPr>
              <a:t>When the receiver may overlook the bad news</a:t>
            </a:r>
          </a:p>
          <a:p>
            <a:pPr marL="285750" indent="-285750">
              <a:buFont typeface="Arial" panose="020B0604020202020204" pitchFamily="34" charset="0"/>
              <a:buChar char="•"/>
            </a:pPr>
            <a:r>
              <a:rPr lang="en-IN" sz="2000" dirty="0">
                <a:latin typeface="+mn-lt"/>
              </a:rPr>
              <a:t>When the organization or receiver prefers directness</a:t>
            </a:r>
          </a:p>
          <a:p>
            <a:pPr marL="285750" indent="-285750">
              <a:buFont typeface="Arial" panose="020B0604020202020204" pitchFamily="34" charset="0"/>
              <a:buChar char="•"/>
            </a:pPr>
            <a:r>
              <a:rPr lang="en-IN" sz="2000" dirty="0">
                <a:latin typeface="+mn-lt"/>
              </a:rPr>
              <a:t>When firmness is necessary</a:t>
            </a:r>
          </a:p>
          <a:p>
            <a:pPr marL="285750" indent="-285750">
              <a:buFont typeface="Arial" panose="020B0604020202020204" pitchFamily="34" charset="0"/>
              <a:buChar char="•"/>
            </a:pPr>
            <a:endParaRPr lang="en-IN" sz="2000" dirty="0">
              <a:latin typeface="+mn-lt"/>
            </a:endParaRPr>
          </a:p>
          <a:p>
            <a:pPr marL="285750" indent="-285750">
              <a:buFont typeface="Arial" panose="020B0604020202020204" pitchFamily="34" charset="0"/>
              <a:buChar char="•"/>
            </a:pPr>
            <a:endParaRPr lang="en-IN" b="1" dirty="0">
              <a:latin typeface="+mn-lt"/>
            </a:endParaRPr>
          </a:p>
        </p:txBody>
      </p:sp>
      <p:sp>
        <p:nvSpPr>
          <p:cNvPr id="6" name="Rectangle 5">
            <a:extLst>
              <a:ext uri="{FF2B5EF4-FFF2-40B4-BE49-F238E27FC236}">
                <a16:creationId xmlns:a16="http://schemas.microsoft.com/office/drawing/2014/main" id="{23FC8659-43C5-AC4B-8BD5-DD98E3371BAD}"/>
              </a:ext>
            </a:extLst>
          </p:cNvPr>
          <p:cNvSpPr/>
          <p:nvPr/>
        </p:nvSpPr>
        <p:spPr>
          <a:xfrm>
            <a:off x="6418421" y="3928964"/>
            <a:ext cx="1838965" cy="246221"/>
          </a:xfrm>
          <a:prstGeom prst="rect">
            <a:avLst/>
          </a:prstGeom>
        </p:spPr>
        <p:txBody>
          <a:bodyPr wrap="none">
            <a:spAutoFit/>
          </a:bodyPr>
          <a:lstStyle/>
          <a:p>
            <a:r>
              <a:rPr lang="en-US" sz="1000" dirty="0">
                <a:solidFill>
                  <a:schemeClr val="bg1">
                    <a:lumMod val="50000"/>
                  </a:schemeClr>
                </a:solidFill>
              </a:rPr>
              <a:t>https://www.vectorstock.com/</a:t>
            </a:r>
          </a:p>
        </p:txBody>
      </p:sp>
      <p:pic>
        <p:nvPicPr>
          <p:cNvPr id="7" name="Picture 6">
            <a:extLst>
              <a:ext uri="{FF2B5EF4-FFF2-40B4-BE49-F238E27FC236}">
                <a16:creationId xmlns:a16="http://schemas.microsoft.com/office/drawing/2014/main" id="{20F69060-34AB-5347-8E8D-575F470F7FCF}"/>
              </a:ext>
            </a:extLst>
          </p:cNvPr>
          <p:cNvPicPr>
            <a:picLocks noChangeAspect="1"/>
          </p:cNvPicPr>
          <p:nvPr/>
        </p:nvPicPr>
        <p:blipFill>
          <a:blip r:embed="rId2" cstate="screen">
            <a:extLst>
              <a:ext uri="{BEBA8EAE-BF5A-486C-A8C5-ECC9F3942E4B}">
                <a14:imgProps xmlns:a14="http://schemas.microsoft.com/office/drawing/2010/main">
                  <a14:imgLayer r:embed="rId3">
                    <a14:imgEffect>
                      <a14:backgroundRemoval t="254" b="100000" l="0" r="100000"/>
                    </a14:imgEffect>
                  </a14:imgLayer>
                </a14:imgProps>
              </a:ext>
              <a:ext uri="{28A0092B-C50C-407E-A947-70E740481C1C}">
                <a14:useLocalDpi xmlns:a14="http://schemas.microsoft.com/office/drawing/2010/main"/>
              </a:ext>
            </a:extLst>
          </a:blip>
          <a:stretch>
            <a:fillRect/>
          </a:stretch>
        </p:blipFill>
        <p:spPr>
          <a:xfrm>
            <a:off x="5911560" y="1374511"/>
            <a:ext cx="2852689" cy="2554453"/>
          </a:xfrm>
          <a:prstGeom prst="rect">
            <a:avLst/>
          </a:prstGeom>
        </p:spPr>
      </p:pic>
    </p:spTree>
    <p:extLst>
      <p:ext uri="{BB962C8B-B14F-4D97-AF65-F5344CB8AC3E}">
        <p14:creationId xmlns:p14="http://schemas.microsoft.com/office/powerpoint/2010/main" val="231193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CCA73-FA4D-4B27-A1E0-10B634DBE860}"/>
              </a:ext>
            </a:extLst>
          </p:cNvPr>
          <p:cNvSpPr>
            <a:spLocks noGrp="1"/>
          </p:cNvSpPr>
          <p:nvPr>
            <p:ph type="sldNum" idx="12"/>
          </p:nvPr>
        </p:nvSpPr>
        <p:spPr/>
        <p:txBody>
          <a:bodyPr/>
          <a:lstStyle/>
          <a:p>
            <a:pPr defTabSz="685800" eaLnBrk="0" fontAlgn="base" hangingPunct="0">
              <a:spcBef>
                <a:spcPct val="0"/>
              </a:spcBef>
              <a:spcAft>
                <a:spcPct val="0"/>
              </a:spcAft>
              <a:buClrTx/>
            </a:pPr>
            <a:fld id="{F9BE6549-90FB-4E0E-8C54-0640FEBC787D}" type="slidenum">
              <a:rPr lang="en-US" kern="1200">
                <a:ea typeface="+mn-ea"/>
              </a:rPr>
              <a:pPr defTabSz="685800" eaLnBrk="0" fontAlgn="base" hangingPunct="0">
                <a:spcBef>
                  <a:spcPct val="0"/>
                </a:spcBef>
                <a:spcAft>
                  <a:spcPct val="0"/>
                </a:spcAft>
                <a:buClrTx/>
              </a:pPr>
              <a:t>55</a:t>
            </a:fld>
            <a:endParaRPr lang="en-US" kern="1200" dirty="0">
              <a:ea typeface="+mn-ea"/>
            </a:endParaRPr>
          </a:p>
        </p:txBody>
      </p:sp>
      <p:sp>
        <p:nvSpPr>
          <p:cNvPr id="2" name="Title 1">
            <a:extLst>
              <a:ext uri="{FF2B5EF4-FFF2-40B4-BE49-F238E27FC236}">
                <a16:creationId xmlns:a16="http://schemas.microsoft.com/office/drawing/2014/main" id="{B58EDC39-2AF4-4F46-8245-1A3AF8C5C64D}"/>
              </a:ext>
            </a:extLst>
          </p:cNvPr>
          <p:cNvSpPr>
            <a:spLocks noGrp="1"/>
          </p:cNvSpPr>
          <p:nvPr>
            <p:ph type="title" idx="4294967295"/>
          </p:nvPr>
        </p:nvSpPr>
        <p:spPr>
          <a:xfrm>
            <a:off x="565862" y="274638"/>
            <a:ext cx="7320838" cy="503237"/>
          </a:xfrm>
        </p:spPr>
        <p:txBody>
          <a:bodyPr/>
          <a:lstStyle/>
          <a:p>
            <a:r>
              <a:rPr lang="en-IN" dirty="0">
                <a:solidFill>
                  <a:srgbClr val="0070C0"/>
                </a:solidFill>
              </a:rPr>
              <a:t>Analyzing Negative News Strategies</a:t>
            </a:r>
          </a:p>
        </p:txBody>
      </p:sp>
      <p:sp>
        <p:nvSpPr>
          <p:cNvPr id="4" name="Content Placeholder 3">
            <a:extLst>
              <a:ext uri="{FF2B5EF4-FFF2-40B4-BE49-F238E27FC236}">
                <a16:creationId xmlns:a16="http://schemas.microsoft.com/office/drawing/2014/main" id="{D4A30FA1-BF16-417F-8A25-91F548945F6B}"/>
              </a:ext>
            </a:extLst>
          </p:cNvPr>
          <p:cNvSpPr>
            <a:spLocks noGrp="1"/>
          </p:cNvSpPr>
          <p:nvPr>
            <p:ph sz="quarter" idx="4294967295"/>
          </p:nvPr>
        </p:nvSpPr>
        <p:spPr>
          <a:xfrm>
            <a:off x="565861" y="1025525"/>
            <a:ext cx="5162775" cy="3673475"/>
          </a:xfrm>
        </p:spPr>
        <p:txBody>
          <a:bodyPr/>
          <a:lstStyle/>
          <a:p>
            <a:pPr marL="0" indent="0">
              <a:buNone/>
            </a:pPr>
            <a:r>
              <a:rPr lang="en-IN" sz="2800" b="1" dirty="0">
                <a:latin typeface="+mn-lt"/>
              </a:rPr>
              <a:t>Indirect Strategy</a:t>
            </a:r>
          </a:p>
          <a:p>
            <a:pPr marL="285750" indent="-285750">
              <a:buFont typeface="Arial" panose="020B0604020202020204" pitchFamily="34" charset="0"/>
              <a:buChar char="•"/>
            </a:pPr>
            <a:r>
              <a:rPr lang="en-IN" sz="2000" dirty="0">
                <a:latin typeface="+mn-lt"/>
              </a:rPr>
              <a:t>When the bad news is personally upsetting</a:t>
            </a:r>
          </a:p>
          <a:p>
            <a:pPr marL="285750" indent="-285750">
              <a:buFont typeface="Arial" panose="020B0604020202020204" pitchFamily="34" charset="0"/>
              <a:buChar char="•"/>
            </a:pPr>
            <a:r>
              <a:rPr lang="en-IN" sz="2000" dirty="0">
                <a:latin typeface="+mn-lt"/>
              </a:rPr>
              <a:t>When the bad news will provoke a hostile reaction</a:t>
            </a:r>
          </a:p>
          <a:p>
            <a:pPr marL="285750" indent="-285750">
              <a:buFont typeface="Arial" panose="020B0604020202020204" pitchFamily="34" charset="0"/>
              <a:buChar char="•"/>
            </a:pPr>
            <a:r>
              <a:rPr lang="en-IN" sz="2000" dirty="0">
                <a:latin typeface="+mn-lt"/>
              </a:rPr>
              <a:t>When the bad news threatens the customer relationship</a:t>
            </a:r>
          </a:p>
          <a:p>
            <a:pPr marL="285750" indent="-285750">
              <a:buFont typeface="Arial" panose="020B0604020202020204" pitchFamily="34" charset="0"/>
              <a:buChar char="•"/>
            </a:pPr>
            <a:r>
              <a:rPr lang="en-IN" sz="2000" dirty="0">
                <a:latin typeface="+mn-lt"/>
              </a:rPr>
              <a:t>When the bad news is unexpected</a:t>
            </a:r>
          </a:p>
          <a:p>
            <a:pPr marL="285750" indent="-285750">
              <a:buFont typeface="Arial" panose="020B0604020202020204" pitchFamily="34" charset="0"/>
              <a:buChar char="•"/>
            </a:pPr>
            <a:endParaRPr lang="en-IN" sz="2000" dirty="0">
              <a:latin typeface="+mn-lt"/>
            </a:endParaRPr>
          </a:p>
          <a:p>
            <a:pPr marL="285750" indent="-285750">
              <a:buFont typeface="Arial" panose="020B0604020202020204" pitchFamily="34" charset="0"/>
              <a:buChar char="•"/>
            </a:pPr>
            <a:endParaRPr lang="en-IN" b="1" dirty="0">
              <a:latin typeface="+mn-lt"/>
            </a:endParaRPr>
          </a:p>
        </p:txBody>
      </p:sp>
      <p:pic>
        <p:nvPicPr>
          <p:cNvPr id="6" name="Picture 5">
            <a:extLst>
              <a:ext uri="{FF2B5EF4-FFF2-40B4-BE49-F238E27FC236}">
                <a16:creationId xmlns:a16="http://schemas.microsoft.com/office/drawing/2014/main" id="{E3843D6B-666E-9B45-8B6B-CA8408D3BAFC}"/>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0" b="98559" l="0" r="99618">
                        <a14:foregroundMark x1="47419" y1="19308" x2="47419" y2="30259"/>
                      </a14:backgroundRemoval>
                    </a14:imgEffect>
                  </a14:imgLayer>
                </a14:imgProps>
              </a:ext>
              <a:ext uri="{28A0092B-C50C-407E-A947-70E740481C1C}">
                <a14:useLocalDpi xmlns:a14="http://schemas.microsoft.com/office/drawing/2010/main"/>
              </a:ext>
            </a:extLst>
          </a:blip>
          <a:srcRect/>
          <a:stretch/>
        </p:blipFill>
        <p:spPr>
          <a:xfrm>
            <a:off x="5654380" y="2053652"/>
            <a:ext cx="3256639" cy="2164763"/>
          </a:xfrm>
          <a:prstGeom prst="rect">
            <a:avLst/>
          </a:prstGeom>
        </p:spPr>
      </p:pic>
      <p:sp>
        <p:nvSpPr>
          <p:cNvPr id="9" name="Rectangle 8">
            <a:extLst>
              <a:ext uri="{FF2B5EF4-FFF2-40B4-BE49-F238E27FC236}">
                <a16:creationId xmlns:a16="http://schemas.microsoft.com/office/drawing/2014/main" id="{69A2EA44-B05A-2F47-B5F6-D541A169F0BA}"/>
              </a:ext>
            </a:extLst>
          </p:cNvPr>
          <p:cNvSpPr/>
          <p:nvPr/>
        </p:nvSpPr>
        <p:spPr>
          <a:xfrm>
            <a:off x="6126389" y="4218415"/>
            <a:ext cx="1838965" cy="246221"/>
          </a:xfrm>
          <a:prstGeom prst="rect">
            <a:avLst/>
          </a:prstGeom>
        </p:spPr>
        <p:txBody>
          <a:bodyPr wrap="none">
            <a:spAutoFit/>
          </a:bodyPr>
          <a:lstStyle/>
          <a:p>
            <a:r>
              <a:rPr lang="en-US" sz="1000" dirty="0">
                <a:solidFill>
                  <a:schemeClr val="bg1">
                    <a:lumMod val="50000"/>
                  </a:schemeClr>
                </a:solidFill>
              </a:rPr>
              <a:t>https://www.vectorstock.com/</a:t>
            </a:r>
          </a:p>
        </p:txBody>
      </p:sp>
    </p:spTree>
    <p:extLst>
      <p:ext uri="{BB962C8B-B14F-4D97-AF65-F5344CB8AC3E}">
        <p14:creationId xmlns:p14="http://schemas.microsoft.com/office/powerpoint/2010/main" val="152029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CCA73-FA4D-4B27-A1E0-10B634DBE860}"/>
              </a:ext>
            </a:extLst>
          </p:cNvPr>
          <p:cNvSpPr>
            <a:spLocks noGrp="1"/>
          </p:cNvSpPr>
          <p:nvPr>
            <p:ph type="sldNum" idx="12"/>
          </p:nvPr>
        </p:nvSpPr>
        <p:spPr/>
        <p:txBody>
          <a:bodyPr/>
          <a:lstStyle/>
          <a:p>
            <a:pPr defTabSz="685800" eaLnBrk="0" fontAlgn="base" hangingPunct="0">
              <a:spcBef>
                <a:spcPct val="0"/>
              </a:spcBef>
              <a:spcAft>
                <a:spcPct val="0"/>
              </a:spcAft>
              <a:buClrTx/>
            </a:pPr>
            <a:fld id="{F9BE6549-90FB-4E0E-8C54-0640FEBC787D}" type="slidenum">
              <a:rPr lang="en-US" kern="1200">
                <a:ea typeface="+mn-ea"/>
              </a:rPr>
              <a:pPr defTabSz="685800" eaLnBrk="0" fontAlgn="base" hangingPunct="0">
                <a:spcBef>
                  <a:spcPct val="0"/>
                </a:spcBef>
                <a:spcAft>
                  <a:spcPct val="0"/>
                </a:spcAft>
                <a:buClrTx/>
              </a:pPr>
              <a:t>56</a:t>
            </a:fld>
            <a:endParaRPr lang="en-US" kern="1200" dirty="0">
              <a:ea typeface="+mn-ea"/>
            </a:endParaRPr>
          </a:p>
        </p:txBody>
      </p:sp>
      <p:sp>
        <p:nvSpPr>
          <p:cNvPr id="2" name="Title 1">
            <a:extLst>
              <a:ext uri="{FF2B5EF4-FFF2-40B4-BE49-F238E27FC236}">
                <a16:creationId xmlns:a16="http://schemas.microsoft.com/office/drawing/2014/main" id="{B58EDC39-2AF4-4F46-8245-1A3AF8C5C64D}"/>
              </a:ext>
            </a:extLst>
          </p:cNvPr>
          <p:cNvSpPr>
            <a:spLocks noGrp="1"/>
          </p:cNvSpPr>
          <p:nvPr>
            <p:ph type="title" idx="4294967295"/>
          </p:nvPr>
        </p:nvSpPr>
        <p:spPr>
          <a:xfrm>
            <a:off x="565862" y="274638"/>
            <a:ext cx="7320838" cy="503237"/>
          </a:xfrm>
        </p:spPr>
        <p:txBody>
          <a:bodyPr/>
          <a:lstStyle/>
          <a:p>
            <a:r>
              <a:rPr lang="en-IN" dirty="0">
                <a:solidFill>
                  <a:srgbClr val="0070C0"/>
                </a:solidFill>
              </a:rPr>
              <a:t>Analyzing Negative News Strategies</a:t>
            </a:r>
          </a:p>
        </p:txBody>
      </p:sp>
      <p:sp>
        <p:nvSpPr>
          <p:cNvPr id="4" name="Content Placeholder 3">
            <a:extLst>
              <a:ext uri="{FF2B5EF4-FFF2-40B4-BE49-F238E27FC236}">
                <a16:creationId xmlns:a16="http://schemas.microsoft.com/office/drawing/2014/main" id="{D4A30FA1-BF16-417F-8A25-91F548945F6B}"/>
              </a:ext>
            </a:extLst>
          </p:cNvPr>
          <p:cNvSpPr>
            <a:spLocks noGrp="1"/>
          </p:cNvSpPr>
          <p:nvPr>
            <p:ph sz="quarter" idx="4294967295"/>
          </p:nvPr>
        </p:nvSpPr>
        <p:spPr>
          <a:xfrm>
            <a:off x="565861" y="1025525"/>
            <a:ext cx="8311023" cy="3673475"/>
          </a:xfrm>
        </p:spPr>
        <p:txBody>
          <a:bodyPr/>
          <a:lstStyle/>
          <a:p>
            <a:pPr marL="0" indent="0">
              <a:buClr>
                <a:srgbClr val="002060"/>
              </a:buClr>
              <a:buNone/>
            </a:pPr>
            <a:r>
              <a:rPr lang="en-CA" b="1" dirty="0">
                <a:solidFill>
                  <a:schemeClr val="tx1"/>
                </a:solidFill>
                <a:latin typeface="Calibri" panose="020F0502020204030204" pitchFamily="34" charset="0"/>
                <a:cs typeface="Calibri" pitchFamily="34" charset="0"/>
              </a:rPr>
              <a:t>Direct pattern works when</a:t>
            </a:r>
          </a:p>
          <a:p>
            <a:pPr lvl="1">
              <a:buClr>
                <a:srgbClr val="002060"/>
              </a:buClr>
              <a:buFont typeface="Arial" panose="020B0604020202020204" pitchFamily="34" charset="0"/>
              <a:buChar char="•"/>
            </a:pPr>
            <a:r>
              <a:rPr lang="en-CA" sz="1800" dirty="0">
                <a:latin typeface="Calibri" panose="020F0502020204030204" pitchFamily="34" charset="0"/>
                <a:cs typeface="Calibri" pitchFamily="34" charset="0"/>
              </a:rPr>
              <a:t>Orders can’t be filled (urgency of situation)</a:t>
            </a:r>
          </a:p>
          <a:p>
            <a:pPr lvl="1">
              <a:buClr>
                <a:srgbClr val="002060"/>
              </a:buClr>
              <a:buFont typeface="Arial" panose="020B0604020202020204" pitchFamily="34" charset="0"/>
              <a:buChar char="•"/>
            </a:pPr>
            <a:r>
              <a:rPr lang="en-CA" sz="1800" dirty="0">
                <a:latin typeface="Calibri" panose="020F0502020204030204" pitchFamily="34" charset="0"/>
                <a:cs typeface="Calibri" pitchFamily="34" charset="0"/>
              </a:rPr>
              <a:t>An on-the-job accident with injuries or even death</a:t>
            </a:r>
          </a:p>
          <a:p>
            <a:pPr lvl="1">
              <a:buClr>
                <a:srgbClr val="002060"/>
              </a:buClr>
              <a:buFont typeface="Arial" panose="020B0604020202020204" pitchFamily="34" charset="0"/>
              <a:buChar char="•"/>
            </a:pPr>
            <a:r>
              <a:rPr lang="en-CA" sz="1800" dirty="0">
                <a:latin typeface="Calibri" panose="020F0502020204030204" pitchFamily="34" charset="0"/>
                <a:cs typeface="Calibri" pitchFamily="34" charset="0"/>
              </a:rPr>
              <a:t>An unsuccessful product test</a:t>
            </a:r>
          </a:p>
          <a:p>
            <a:pPr lvl="1">
              <a:buFont typeface="Arial" panose="020B0604020202020204" pitchFamily="34" charset="0"/>
              <a:buChar char="•"/>
            </a:pPr>
            <a:r>
              <a:rPr lang="en-CA" sz="1800" dirty="0">
                <a:latin typeface="Calibri" panose="020F0502020204030204" pitchFamily="34" charset="0"/>
                <a:cs typeface="Calibri" pitchFamily="34" charset="0"/>
              </a:rPr>
              <a:t>A company merger that may result in reductions in force or layoffs</a:t>
            </a:r>
            <a:endParaRPr lang="en-CA" b="1" dirty="0">
              <a:solidFill>
                <a:srgbClr val="0070C0"/>
              </a:solidFill>
              <a:latin typeface="Calibri" pitchFamily="34" charset="0"/>
              <a:cs typeface="Calibri" pitchFamily="34" charset="0"/>
            </a:endParaRPr>
          </a:p>
          <a:p>
            <a:pPr marL="0" indent="0">
              <a:buClr>
                <a:srgbClr val="002060"/>
              </a:buClr>
              <a:buNone/>
            </a:pPr>
            <a:r>
              <a:rPr lang="en-CA" b="1" dirty="0">
                <a:solidFill>
                  <a:schemeClr val="tx1"/>
                </a:solidFill>
                <a:latin typeface="Calibri" pitchFamily="34" charset="0"/>
                <a:cs typeface="Calibri" pitchFamily="34" charset="0"/>
              </a:rPr>
              <a:t>Indirect pattern works well for</a:t>
            </a:r>
          </a:p>
          <a:p>
            <a:pPr lvl="1">
              <a:buClr>
                <a:srgbClr val="002060"/>
              </a:buClr>
              <a:buFont typeface="Arial" pitchFamily="34" charset="0"/>
              <a:buChar char="•"/>
            </a:pPr>
            <a:r>
              <a:rPr lang="en-CA" sz="2000" dirty="0">
                <a:latin typeface="Calibri" pitchFamily="34" charset="0"/>
                <a:cs typeface="Calibri" pitchFamily="34" charset="0"/>
              </a:rPr>
              <a:t>Rejecting requests for favours, money, information, action</a:t>
            </a:r>
          </a:p>
          <a:p>
            <a:pPr lvl="1">
              <a:buClr>
                <a:srgbClr val="002060"/>
              </a:buClr>
              <a:buFont typeface="Arial" pitchFamily="34" charset="0"/>
              <a:buChar char="•"/>
            </a:pPr>
            <a:r>
              <a:rPr lang="en-CA" sz="2000" dirty="0">
                <a:latin typeface="Calibri" pitchFamily="34" charset="0"/>
                <a:cs typeface="Calibri" pitchFamily="34" charset="0"/>
              </a:rPr>
              <a:t>Declining invitations</a:t>
            </a:r>
          </a:p>
          <a:p>
            <a:pPr lvl="1">
              <a:buClr>
                <a:srgbClr val="002060"/>
              </a:buClr>
              <a:buFont typeface="Arial" pitchFamily="34" charset="0"/>
              <a:buChar char="•"/>
            </a:pPr>
            <a:r>
              <a:rPr lang="en-CA" sz="2000" dirty="0">
                <a:latin typeface="Calibri" pitchFamily="34" charset="0"/>
                <a:cs typeface="Calibri" pitchFamily="34" charset="0"/>
              </a:rPr>
              <a:t>Announcing rate increases</a:t>
            </a:r>
          </a:p>
          <a:p>
            <a:pPr lvl="1">
              <a:buClr>
                <a:srgbClr val="002060"/>
              </a:buClr>
              <a:buFont typeface="Arial" pitchFamily="34" charset="0"/>
              <a:buChar char="•"/>
            </a:pPr>
            <a:r>
              <a:rPr lang="en-CA" sz="2000" dirty="0">
                <a:latin typeface="Calibri" pitchFamily="34" charset="0"/>
                <a:cs typeface="Calibri" pitchFamily="34" charset="0"/>
              </a:rPr>
              <a:t>Denying claims</a:t>
            </a:r>
          </a:p>
          <a:p>
            <a:pPr lvl="1">
              <a:buClr>
                <a:srgbClr val="002060"/>
              </a:buClr>
              <a:buFont typeface="Arial" pitchFamily="34" charset="0"/>
              <a:buChar char="•"/>
            </a:pPr>
            <a:endParaRPr lang="en-CA" sz="2000" dirty="0">
              <a:latin typeface="Calibri" pitchFamily="34" charset="0"/>
              <a:cs typeface="Calibri" pitchFamily="34" charset="0"/>
            </a:endParaRPr>
          </a:p>
          <a:p>
            <a:pPr marL="0" indent="0">
              <a:buNone/>
            </a:pPr>
            <a:endParaRPr lang="en-CA" dirty="0">
              <a:latin typeface="Calibri" pitchFamily="34" charset="0"/>
              <a:cs typeface="Calibri" pitchFamily="34" charset="0"/>
            </a:endParaRPr>
          </a:p>
          <a:p>
            <a:pPr lvl="1">
              <a:buClr>
                <a:srgbClr val="002060"/>
              </a:buClr>
              <a:buFont typeface="Arial" panose="020B0604020202020204" pitchFamily="34" charset="0"/>
              <a:buChar char="•"/>
            </a:pPr>
            <a:endParaRPr lang="en-CA" dirty="0">
              <a:latin typeface="Calibri" pitchFamily="34" charset="0"/>
              <a:cs typeface="Calibri" pitchFamily="34" charset="0"/>
            </a:endParaRPr>
          </a:p>
          <a:p>
            <a:pPr marL="285750" indent="-285750">
              <a:buFont typeface="Arial" panose="020B0604020202020204" pitchFamily="34" charset="0"/>
              <a:buChar char="•"/>
            </a:pPr>
            <a:endParaRPr lang="en-IN" sz="1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IN" sz="2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516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CCA73-FA4D-4B27-A1E0-10B634DBE860}"/>
              </a:ext>
            </a:extLst>
          </p:cNvPr>
          <p:cNvSpPr>
            <a:spLocks noGrp="1"/>
          </p:cNvSpPr>
          <p:nvPr>
            <p:ph type="sldNum" idx="12"/>
          </p:nvPr>
        </p:nvSpPr>
        <p:spPr/>
        <p:txBody>
          <a:bodyPr/>
          <a:lstStyle/>
          <a:p>
            <a:pPr defTabSz="685800" eaLnBrk="0" fontAlgn="base" hangingPunct="0">
              <a:spcBef>
                <a:spcPct val="0"/>
              </a:spcBef>
              <a:spcAft>
                <a:spcPct val="0"/>
              </a:spcAft>
              <a:buClrTx/>
            </a:pPr>
            <a:fld id="{F9BE6549-90FB-4E0E-8C54-0640FEBC787D}" type="slidenum">
              <a:rPr lang="en-US" kern="1200">
                <a:ea typeface="+mn-ea"/>
              </a:rPr>
              <a:pPr defTabSz="685800" eaLnBrk="0" fontAlgn="base" hangingPunct="0">
                <a:spcBef>
                  <a:spcPct val="0"/>
                </a:spcBef>
                <a:spcAft>
                  <a:spcPct val="0"/>
                </a:spcAft>
                <a:buClrTx/>
              </a:pPr>
              <a:t>57</a:t>
            </a:fld>
            <a:endParaRPr lang="en-US" kern="1200" dirty="0">
              <a:ea typeface="+mn-ea"/>
            </a:endParaRPr>
          </a:p>
        </p:txBody>
      </p:sp>
      <p:sp>
        <p:nvSpPr>
          <p:cNvPr id="2" name="Title 1">
            <a:extLst>
              <a:ext uri="{FF2B5EF4-FFF2-40B4-BE49-F238E27FC236}">
                <a16:creationId xmlns:a16="http://schemas.microsoft.com/office/drawing/2014/main" id="{B58EDC39-2AF4-4F46-8245-1A3AF8C5C64D}"/>
              </a:ext>
            </a:extLst>
          </p:cNvPr>
          <p:cNvSpPr>
            <a:spLocks noGrp="1"/>
          </p:cNvSpPr>
          <p:nvPr>
            <p:ph type="title" idx="4294967295"/>
          </p:nvPr>
        </p:nvSpPr>
        <p:spPr>
          <a:xfrm>
            <a:off x="578562" y="388938"/>
            <a:ext cx="8029410" cy="546483"/>
          </a:xfrm>
        </p:spPr>
        <p:txBody>
          <a:bodyPr anchor="t"/>
          <a:lstStyle/>
          <a:p>
            <a:pPr>
              <a:lnSpc>
                <a:spcPct val="100000"/>
              </a:lnSpc>
            </a:pPr>
            <a:r>
              <a:rPr lang="en-IN" sz="2400" dirty="0">
                <a:solidFill>
                  <a:srgbClr val="0070C0"/>
                </a:solidFill>
              </a:rPr>
              <a:t>Comparing Strategies for Delivering Negative News</a:t>
            </a:r>
          </a:p>
        </p:txBody>
      </p:sp>
      <p:pic>
        <p:nvPicPr>
          <p:cNvPr id="6" name="Picture 5">
            <a:extLst>
              <a:ext uri="{FF2B5EF4-FFF2-40B4-BE49-F238E27FC236}">
                <a16:creationId xmlns:a16="http://schemas.microsoft.com/office/drawing/2014/main" id="{9D3F9828-76CC-144C-987B-283B6508D54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89901" y="956950"/>
            <a:ext cx="3117207" cy="4025800"/>
          </a:xfrm>
          <a:prstGeom prst="rect">
            <a:avLst/>
          </a:prstGeom>
        </p:spPr>
      </p:pic>
    </p:spTree>
    <p:extLst>
      <p:ext uri="{BB962C8B-B14F-4D97-AF65-F5344CB8AC3E}">
        <p14:creationId xmlns:p14="http://schemas.microsoft.com/office/powerpoint/2010/main" val="3769439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CCA73-FA4D-4B27-A1E0-10B634DBE860}"/>
              </a:ext>
            </a:extLst>
          </p:cNvPr>
          <p:cNvSpPr>
            <a:spLocks noGrp="1"/>
          </p:cNvSpPr>
          <p:nvPr>
            <p:ph type="sldNum" idx="12"/>
          </p:nvPr>
        </p:nvSpPr>
        <p:spPr/>
        <p:txBody>
          <a:bodyPr/>
          <a:lstStyle/>
          <a:p>
            <a:pPr defTabSz="685800" eaLnBrk="0" fontAlgn="base" hangingPunct="0">
              <a:spcBef>
                <a:spcPct val="0"/>
              </a:spcBef>
              <a:spcAft>
                <a:spcPct val="0"/>
              </a:spcAft>
              <a:buClrTx/>
            </a:pPr>
            <a:fld id="{F9BE6549-90FB-4E0E-8C54-0640FEBC787D}" type="slidenum">
              <a:rPr lang="en-US" kern="1200">
                <a:ea typeface="+mn-ea"/>
              </a:rPr>
              <a:pPr defTabSz="685800" eaLnBrk="0" fontAlgn="base" hangingPunct="0">
                <a:spcBef>
                  <a:spcPct val="0"/>
                </a:spcBef>
                <a:spcAft>
                  <a:spcPct val="0"/>
                </a:spcAft>
                <a:buClrTx/>
              </a:pPr>
              <a:t>58</a:t>
            </a:fld>
            <a:endParaRPr lang="en-US" kern="1200" dirty="0">
              <a:ea typeface="+mn-ea"/>
            </a:endParaRPr>
          </a:p>
        </p:txBody>
      </p:sp>
      <p:sp>
        <p:nvSpPr>
          <p:cNvPr id="2" name="Title 1">
            <a:extLst>
              <a:ext uri="{FF2B5EF4-FFF2-40B4-BE49-F238E27FC236}">
                <a16:creationId xmlns:a16="http://schemas.microsoft.com/office/drawing/2014/main" id="{B58EDC39-2AF4-4F46-8245-1A3AF8C5C64D}"/>
              </a:ext>
            </a:extLst>
          </p:cNvPr>
          <p:cNvSpPr>
            <a:spLocks noGrp="1"/>
          </p:cNvSpPr>
          <p:nvPr>
            <p:ph type="title" idx="4294967295"/>
          </p:nvPr>
        </p:nvSpPr>
        <p:spPr>
          <a:xfrm>
            <a:off x="578562" y="388938"/>
            <a:ext cx="8029410" cy="546483"/>
          </a:xfrm>
        </p:spPr>
        <p:txBody>
          <a:bodyPr anchor="t"/>
          <a:lstStyle/>
          <a:p>
            <a:pPr>
              <a:lnSpc>
                <a:spcPct val="100000"/>
              </a:lnSpc>
            </a:pPr>
            <a:r>
              <a:rPr lang="en-IN" sz="2400" dirty="0">
                <a:solidFill>
                  <a:srgbClr val="0070C0"/>
                </a:solidFill>
              </a:rPr>
              <a:t>Comparing Strategies for Delivering Negative News</a:t>
            </a:r>
          </a:p>
        </p:txBody>
      </p:sp>
      <p:pic>
        <p:nvPicPr>
          <p:cNvPr id="6" name="Picture 5">
            <a:extLst>
              <a:ext uri="{FF2B5EF4-FFF2-40B4-BE49-F238E27FC236}">
                <a16:creationId xmlns:a16="http://schemas.microsoft.com/office/drawing/2014/main" id="{9D3F9828-76CC-144C-987B-283B6508D54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856"/>
          <a:stretch/>
        </p:blipFill>
        <p:spPr>
          <a:xfrm>
            <a:off x="1289901" y="956950"/>
            <a:ext cx="6351119" cy="4025800"/>
          </a:xfrm>
          <a:prstGeom prst="rect">
            <a:avLst/>
          </a:prstGeom>
        </p:spPr>
      </p:pic>
    </p:spTree>
    <p:extLst>
      <p:ext uri="{BB962C8B-B14F-4D97-AF65-F5344CB8AC3E}">
        <p14:creationId xmlns:p14="http://schemas.microsoft.com/office/powerpoint/2010/main" val="1586366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CCA73-FA4D-4B27-A1E0-10B634DBE860}"/>
              </a:ext>
            </a:extLst>
          </p:cNvPr>
          <p:cNvSpPr>
            <a:spLocks noGrp="1"/>
          </p:cNvSpPr>
          <p:nvPr>
            <p:ph type="sldNum" idx="12"/>
          </p:nvPr>
        </p:nvSpPr>
        <p:spPr/>
        <p:txBody>
          <a:bodyPr/>
          <a:lstStyle/>
          <a:p>
            <a:pPr defTabSz="685800" eaLnBrk="0" fontAlgn="base" hangingPunct="0">
              <a:spcBef>
                <a:spcPct val="0"/>
              </a:spcBef>
              <a:spcAft>
                <a:spcPct val="0"/>
              </a:spcAft>
              <a:buClrTx/>
            </a:pPr>
            <a:fld id="{F9BE6549-90FB-4E0E-8C54-0640FEBC787D}" type="slidenum">
              <a:rPr lang="en-US" kern="1200">
                <a:ea typeface="+mn-ea"/>
              </a:rPr>
              <a:pPr defTabSz="685800" eaLnBrk="0" fontAlgn="base" hangingPunct="0">
                <a:spcBef>
                  <a:spcPct val="0"/>
                </a:spcBef>
                <a:spcAft>
                  <a:spcPct val="0"/>
                </a:spcAft>
                <a:buClrTx/>
              </a:pPr>
              <a:t>59</a:t>
            </a:fld>
            <a:endParaRPr lang="en-US" kern="1200" dirty="0">
              <a:ea typeface="+mn-ea"/>
            </a:endParaRPr>
          </a:p>
        </p:txBody>
      </p:sp>
      <p:sp>
        <p:nvSpPr>
          <p:cNvPr id="2" name="Title 1">
            <a:extLst>
              <a:ext uri="{FF2B5EF4-FFF2-40B4-BE49-F238E27FC236}">
                <a16:creationId xmlns:a16="http://schemas.microsoft.com/office/drawing/2014/main" id="{B58EDC39-2AF4-4F46-8245-1A3AF8C5C64D}"/>
              </a:ext>
            </a:extLst>
          </p:cNvPr>
          <p:cNvSpPr>
            <a:spLocks noGrp="1"/>
          </p:cNvSpPr>
          <p:nvPr>
            <p:ph type="title" idx="4294967295"/>
          </p:nvPr>
        </p:nvSpPr>
        <p:spPr>
          <a:xfrm>
            <a:off x="565862" y="274638"/>
            <a:ext cx="7320838" cy="503237"/>
          </a:xfrm>
        </p:spPr>
        <p:txBody>
          <a:bodyPr/>
          <a:lstStyle/>
          <a:p>
            <a:r>
              <a:rPr lang="en-IN" dirty="0">
                <a:solidFill>
                  <a:srgbClr val="0070C0"/>
                </a:solidFill>
              </a:rPr>
              <a:t>1. Various Buffer Types</a:t>
            </a:r>
          </a:p>
        </p:txBody>
      </p:sp>
      <p:sp>
        <p:nvSpPr>
          <p:cNvPr id="4" name="Content Placeholder 3">
            <a:extLst>
              <a:ext uri="{FF2B5EF4-FFF2-40B4-BE49-F238E27FC236}">
                <a16:creationId xmlns:a16="http://schemas.microsoft.com/office/drawing/2014/main" id="{D4A30FA1-BF16-417F-8A25-91F548945F6B}"/>
              </a:ext>
            </a:extLst>
          </p:cNvPr>
          <p:cNvSpPr>
            <a:spLocks noGrp="1"/>
          </p:cNvSpPr>
          <p:nvPr>
            <p:ph sz="quarter" idx="4294967295"/>
          </p:nvPr>
        </p:nvSpPr>
        <p:spPr>
          <a:xfrm>
            <a:off x="565861" y="1025525"/>
            <a:ext cx="8184439" cy="3673475"/>
          </a:xfrm>
        </p:spPr>
        <p:txBody>
          <a:bodyPr/>
          <a:lstStyle/>
          <a:p>
            <a:pPr marL="285750" indent="-285750">
              <a:buFont typeface="Arial" panose="020B0604020202020204" pitchFamily="34" charset="0"/>
              <a:buChar char="•"/>
            </a:pPr>
            <a:r>
              <a:rPr lang="en-IN" sz="2200" b="1" dirty="0">
                <a:latin typeface="+mn-lt"/>
              </a:rPr>
              <a:t>Best news </a:t>
            </a:r>
            <a:r>
              <a:rPr lang="en-IN" sz="2200" dirty="0">
                <a:latin typeface="+mn-lt"/>
              </a:rPr>
              <a:t>(free delivery of prescription while raising insurance premium)</a:t>
            </a:r>
          </a:p>
          <a:p>
            <a:pPr marL="285750" indent="-285750">
              <a:buFont typeface="Arial" panose="020B0604020202020204" pitchFamily="34" charset="0"/>
              <a:buChar char="•"/>
            </a:pPr>
            <a:r>
              <a:rPr lang="en-IN" sz="2200" b="1" dirty="0">
                <a:latin typeface="+mn-lt"/>
              </a:rPr>
              <a:t>Compliment</a:t>
            </a:r>
            <a:r>
              <a:rPr lang="en-IN" sz="2200" dirty="0">
                <a:latin typeface="+mn-lt"/>
              </a:rPr>
              <a:t> (declining an invitation)   </a:t>
            </a:r>
          </a:p>
          <a:p>
            <a:pPr marL="285750" indent="-285750">
              <a:buFont typeface="Arial" panose="020B0604020202020204" pitchFamily="34" charset="0"/>
              <a:buChar char="•"/>
            </a:pPr>
            <a:r>
              <a:rPr lang="en-IN" sz="2200" b="1" dirty="0">
                <a:latin typeface="+mn-lt"/>
              </a:rPr>
              <a:t>Appreciation</a:t>
            </a:r>
            <a:r>
              <a:rPr lang="en-IN" sz="2200" dirty="0">
                <a:latin typeface="+mn-lt"/>
              </a:rPr>
              <a:t> (qualification, skills when refusing employment)</a:t>
            </a:r>
          </a:p>
          <a:p>
            <a:pPr marL="285750" indent="-285750">
              <a:buFont typeface="Arial" panose="020B0604020202020204" pitchFamily="34" charset="0"/>
              <a:buChar char="•"/>
            </a:pPr>
            <a:r>
              <a:rPr lang="en-IN" sz="2200" b="1" dirty="0">
                <a:latin typeface="+mn-lt"/>
              </a:rPr>
              <a:t>Agreement</a:t>
            </a:r>
            <a:r>
              <a:rPr lang="en-IN" sz="2200" dirty="0">
                <a:latin typeface="+mn-lt"/>
              </a:rPr>
              <a:t> (rejecting loan application – global economic crisis) </a:t>
            </a:r>
          </a:p>
          <a:p>
            <a:pPr marL="285750" indent="-285750">
              <a:buFont typeface="Arial" panose="020B0604020202020204" pitchFamily="34" charset="0"/>
              <a:buChar char="•"/>
            </a:pPr>
            <a:r>
              <a:rPr lang="en-IN" sz="2200" b="1" dirty="0">
                <a:latin typeface="+mn-lt"/>
              </a:rPr>
              <a:t>Facts</a:t>
            </a:r>
          </a:p>
          <a:p>
            <a:pPr marL="285750" indent="-285750">
              <a:buFont typeface="Arial" panose="020B0604020202020204" pitchFamily="34" charset="0"/>
              <a:buChar char="•"/>
            </a:pPr>
            <a:r>
              <a:rPr lang="en-IN" sz="2200" b="1" dirty="0">
                <a:latin typeface="+mn-lt"/>
              </a:rPr>
              <a:t>Understanding</a:t>
            </a:r>
          </a:p>
          <a:p>
            <a:pPr marL="285750" indent="-285750">
              <a:buFont typeface="Arial" panose="020B0604020202020204" pitchFamily="34" charset="0"/>
              <a:buChar char="•"/>
            </a:pPr>
            <a:endParaRPr lang="en-IN" sz="2200" dirty="0">
              <a:latin typeface="+mn-lt"/>
            </a:endParaRPr>
          </a:p>
          <a:p>
            <a:pPr marL="285750" indent="-285750">
              <a:buFont typeface="Arial" panose="020B0604020202020204" pitchFamily="34" charset="0"/>
              <a:buChar char="•"/>
            </a:pPr>
            <a:endParaRPr lang="en-IN" sz="2200" b="1" dirty="0">
              <a:latin typeface="+mn-lt"/>
            </a:endParaRPr>
          </a:p>
        </p:txBody>
      </p:sp>
    </p:spTree>
    <p:extLst>
      <p:ext uri="{BB962C8B-B14F-4D97-AF65-F5344CB8AC3E}">
        <p14:creationId xmlns:p14="http://schemas.microsoft.com/office/powerpoint/2010/main" val="230410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18D6C-3C03-4EF7-8469-DFE077C95938}"/>
              </a:ext>
            </a:extLst>
          </p:cNvPr>
          <p:cNvSpPr>
            <a:spLocks noGrp="1"/>
          </p:cNvSpPr>
          <p:nvPr>
            <p:ph type="title"/>
          </p:nvPr>
        </p:nvSpPr>
        <p:spPr>
          <a:xfrm>
            <a:off x="628651" y="421356"/>
            <a:ext cx="7405007" cy="692944"/>
          </a:xfrm>
        </p:spPr>
        <p:txBody>
          <a:bodyPr>
            <a:normAutofit fontScale="90000"/>
          </a:bodyPr>
          <a:lstStyle/>
          <a:p>
            <a:r>
              <a:rPr lang="en-US" dirty="0">
                <a:solidFill>
                  <a:srgbClr val="0070C0"/>
                </a:solidFill>
              </a:rPr>
              <a:t>Effective Positive Messages and the Writing Process </a:t>
            </a:r>
            <a:r>
              <a:rPr lang="en-US" sz="1800" dirty="0">
                <a:solidFill>
                  <a:srgbClr val="0070C0"/>
                </a:solidFill>
              </a:rPr>
              <a:t>(1 of 3)</a:t>
            </a:r>
          </a:p>
        </p:txBody>
      </p:sp>
      <p:sp>
        <p:nvSpPr>
          <p:cNvPr id="3" name="Content Placeholder 2">
            <a:extLst>
              <a:ext uri="{FF2B5EF4-FFF2-40B4-BE49-F238E27FC236}">
                <a16:creationId xmlns:a16="http://schemas.microsoft.com/office/drawing/2014/main" id="{9EB325A1-563E-41F2-88FA-D5BA04B5B6C1}"/>
              </a:ext>
            </a:extLst>
          </p:cNvPr>
          <p:cNvSpPr>
            <a:spLocks noGrp="1"/>
          </p:cNvSpPr>
          <p:nvPr>
            <p:ph sz="quarter" idx="16"/>
          </p:nvPr>
        </p:nvSpPr>
        <p:spPr>
          <a:xfrm>
            <a:off x="628651" y="1240896"/>
            <a:ext cx="8239776" cy="3391395"/>
          </a:xfrm>
        </p:spPr>
        <p:txBody>
          <a:bodyPr/>
          <a:lstStyle/>
          <a:p>
            <a:pPr marL="76200" indent="0">
              <a:buNone/>
            </a:pPr>
            <a:r>
              <a:rPr lang="en-US" sz="2800" b="1" dirty="0">
                <a:latin typeface="Calibri" panose="020F0502020204030204" pitchFamily="34" charset="0"/>
                <a:ea typeface="Calibri" charset="0"/>
                <a:cs typeface="Calibri" panose="020F0502020204030204" pitchFamily="34" charset="0"/>
              </a:rPr>
              <a:t>Phase 1:</a:t>
            </a:r>
          </a:p>
          <a:p>
            <a:pPr marL="76200" indent="0">
              <a:buNone/>
            </a:pPr>
            <a:r>
              <a:rPr lang="en-US" sz="2800" b="1" dirty="0">
                <a:latin typeface="Calibri" panose="020F0502020204030204" pitchFamily="34" charset="0"/>
                <a:ea typeface="Calibri" charset="0"/>
                <a:cs typeface="Calibri" panose="020F0502020204030204" pitchFamily="34" charset="0"/>
              </a:rPr>
              <a:t>Analyzing, Anticipating, and Adapting</a:t>
            </a:r>
            <a:endParaRPr lang="en-US" sz="2400" b="1" dirty="0">
              <a:latin typeface="Calibri" panose="020F0502020204030204" pitchFamily="34" charset="0"/>
              <a:ea typeface="Calibri" charset="0"/>
              <a:cs typeface="Calibri" panose="020F0502020204030204" pitchFamily="34" charset="0"/>
            </a:endParaRPr>
          </a:p>
          <a:p>
            <a:pPr marL="219456" indent="-219456">
              <a:lnSpc>
                <a:spcPct val="100000"/>
              </a:lnSpc>
              <a:buClr>
                <a:srgbClr val="004A78"/>
              </a:buClr>
              <a:buFont typeface="Arial" panose="020B0604020202020204" pitchFamily="34" charset="0"/>
              <a:buChar char="•"/>
            </a:pPr>
            <a:r>
              <a:rPr lang="en-US" sz="2400" dirty="0">
                <a:latin typeface="Calibri" panose="020F0502020204030204" pitchFamily="34" charset="0"/>
                <a:ea typeface="Calibri" charset="0"/>
                <a:cs typeface="Calibri" panose="020F0502020204030204" pitchFamily="34" charset="0"/>
              </a:rPr>
              <a:t>Why am I writing?</a:t>
            </a:r>
          </a:p>
          <a:p>
            <a:pPr marL="219456" indent="-219456">
              <a:lnSpc>
                <a:spcPct val="100000"/>
              </a:lnSpc>
              <a:buClr>
                <a:srgbClr val="004A78"/>
              </a:buClr>
              <a:buFont typeface="Arial" panose="020B0604020202020204" pitchFamily="34" charset="0"/>
              <a:buChar char="•"/>
            </a:pPr>
            <a:r>
              <a:rPr lang="en-US" sz="2400" dirty="0">
                <a:latin typeface="Calibri" panose="020F0502020204030204" pitchFamily="34" charset="0"/>
                <a:ea typeface="Calibri" charset="0"/>
                <a:cs typeface="Calibri" panose="020F0502020204030204" pitchFamily="34" charset="0"/>
              </a:rPr>
              <a:t>How will the reader react?</a:t>
            </a:r>
          </a:p>
          <a:p>
            <a:pPr marL="219456" indent="-219456">
              <a:lnSpc>
                <a:spcPct val="100000"/>
              </a:lnSpc>
              <a:buClr>
                <a:srgbClr val="004A78"/>
              </a:buClr>
              <a:buFont typeface="Arial" panose="020B0604020202020204" pitchFamily="34" charset="0"/>
              <a:buChar char="•"/>
            </a:pPr>
            <a:r>
              <a:rPr lang="en-US" sz="2400" dirty="0">
                <a:latin typeface="Calibri" panose="020F0502020204030204" pitchFamily="34" charset="0"/>
                <a:ea typeface="Calibri" charset="0"/>
                <a:cs typeface="Calibri" panose="020F0502020204030204" pitchFamily="34" charset="0"/>
              </a:rPr>
              <a:t>What channel should I use?</a:t>
            </a:r>
          </a:p>
          <a:p>
            <a:pPr marL="219456" indent="-219456">
              <a:lnSpc>
                <a:spcPct val="100000"/>
              </a:lnSpc>
              <a:buClr>
                <a:srgbClr val="004A78"/>
              </a:buClr>
              <a:buFont typeface="Arial" panose="020B0604020202020204" pitchFamily="34" charset="0"/>
              <a:buChar char="•"/>
            </a:pPr>
            <a:r>
              <a:rPr lang="en-US" sz="2400" dirty="0">
                <a:latin typeface="Calibri" panose="020F0502020204030204" pitchFamily="34" charset="0"/>
                <a:ea typeface="Calibri" charset="0"/>
                <a:cs typeface="Calibri" panose="020F0502020204030204" pitchFamily="34" charset="0"/>
              </a:rPr>
              <a:t>How can I save my reader’s time?</a:t>
            </a:r>
          </a:p>
        </p:txBody>
      </p:sp>
      <p:sp>
        <p:nvSpPr>
          <p:cNvPr id="5" name="Slide Number Placeholder 4">
            <a:extLst>
              <a:ext uri="{FF2B5EF4-FFF2-40B4-BE49-F238E27FC236}">
                <a16:creationId xmlns:a16="http://schemas.microsoft.com/office/drawing/2014/main" id="{B528D41F-1BA6-4CDE-8756-F2ADB4CC257C}"/>
              </a:ext>
            </a:extLst>
          </p:cNvPr>
          <p:cNvSpPr>
            <a:spLocks noGrp="1"/>
          </p:cNvSpPr>
          <p:nvPr>
            <p:ph type="sldNum" sz="quarter" idx="4"/>
          </p:nvPr>
        </p:nvSpPr>
        <p:spPr/>
        <p:txBody>
          <a:bodyPr/>
          <a:lstStyle/>
          <a:p>
            <a:fld id="{F9BE6549-90FB-4E0E-8C54-0640FEBC787D}" type="slidenum">
              <a:rPr lang="en-US" smtClean="0"/>
              <a:pPr/>
              <a:t>6</a:t>
            </a:fld>
            <a:endParaRPr lang="en-US" dirty="0"/>
          </a:p>
        </p:txBody>
      </p:sp>
      <p:pic>
        <p:nvPicPr>
          <p:cNvPr id="4" name="Picture 3">
            <a:extLst>
              <a:ext uri="{FF2B5EF4-FFF2-40B4-BE49-F238E27FC236}">
                <a16:creationId xmlns:a16="http://schemas.microsoft.com/office/drawing/2014/main" id="{055F1793-4690-F846-AFEA-EFE3258467C2}"/>
              </a:ext>
            </a:extLst>
          </p:cNvPr>
          <p:cNvPicPr>
            <a:picLocks noChangeAspect="1"/>
          </p:cNvPicPr>
          <p:nvPr/>
        </p:nvPicPr>
        <p:blipFill>
          <a:blip r:embed="rId2" cstate="screen">
            <a:extLst>
              <a:ext uri="{BEBA8EAE-BF5A-486C-A8C5-ECC9F3942E4B}">
                <a14:imgProps xmlns:a14="http://schemas.microsoft.com/office/drawing/2010/main">
                  <a14:imgLayer r:embed="rId3">
                    <a14:imgEffect>
                      <a14:backgroundRemoval t="248" b="99092" l="0" r="100000"/>
                    </a14:imgEffect>
                  </a14:imgLayer>
                </a14:imgProps>
              </a:ext>
              <a:ext uri="{28A0092B-C50C-407E-A947-70E740481C1C}">
                <a14:useLocalDpi xmlns:a14="http://schemas.microsoft.com/office/drawing/2010/main"/>
              </a:ext>
            </a:extLst>
          </a:blip>
          <a:stretch>
            <a:fillRect/>
          </a:stretch>
        </p:blipFill>
        <p:spPr>
          <a:xfrm>
            <a:off x="5711252" y="2619300"/>
            <a:ext cx="2903237" cy="2284885"/>
          </a:xfrm>
          <a:prstGeom prst="rect">
            <a:avLst/>
          </a:prstGeom>
        </p:spPr>
      </p:pic>
    </p:spTree>
    <p:extLst>
      <p:ext uri="{BB962C8B-B14F-4D97-AF65-F5344CB8AC3E}">
        <p14:creationId xmlns:p14="http://schemas.microsoft.com/office/powerpoint/2010/main" val="257812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CCA73-FA4D-4B27-A1E0-10B634DBE860}"/>
              </a:ext>
            </a:extLst>
          </p:cNvPr>
          <p:cNvSpPr>
            <a:spLocks noGrp="1"/>
          </p:cNvSpPr>
          <p:nvPr>
            <p:ph type="sldNum" idx="12"/>
          </p:nvPr>
        </p:nvSpPr>
        <p:spPr/>
        <p:txBody>
          <a:bodyPr/>
          <a:lstStyle/>
          <a:p>
            <a:pPr defTabSz="685800" eaLnBrk="0" fontAlgn="base" hangingPunct="0">
              <a:spcBef>
                <a:spcPct val="0"/>
              </a:spcBef>
              <a:spcAft>
                <a:spcPct val="0"/>
              </a:spcAft>
              <a:buClrTx/>
            </a:pPr>
            <a:fld id="{F9BE6549-90FB-4E0E-8C54-0640FEBC787D}" type="slidenum">
              <a:rPr lang="en-US" kern="1200">
                <a:ea typeface="+mn-ea"/>
              </a:rPr>
              <a:pPr defTabSz="685800" eaLnBrk="0" fontAlgn="base" hangingPunct="0">
                <a:spcBef>
                  <a:spcPct val="0"/>
                </a:spcBef>
                <a:spcAft>
                  <a:spcPct val="0"/>
                </a:spcAft>
                <a:buClrTx/>
              </a:pPr>
              <a:t>60</a:t>
            </a:fld>
            <a:endParaRPr lang="en-US" kern="1200" dirty="0">
              <a:ea typeface="+mn-ea"/>
            </a:endParaRPr>
          </a:p>
        </p:txBody>
      </p:sp>
      <p:sp>
        <p:nvSpPr>
          <p:cNvPr id="2" name="Title 1">
            <a:extLst>
              <a:ext uri="{FF2B5EF4-FFF2-40B4-BE49-F238E27FC236}">
                <a16:creationId xmlns:a16="http://schemas.microsoft.com/office/drawing/2014/main" id="{B58EDC39-2AF4-4F46-8245-1A3AF8C5C64D}"/>
              </a:ext>
            </a:extLst>
          </p:cNvPr>
          <p:cNvSpPr>
            <a:spLocks noGrp="1"/>
          </p:cNvSpPr>
          <p:nvPr>
            <p:ph type="title" idx="4294967295"/>
          </p:nvPr>
        </p:nvSpPr>
        <p:spPr>
          <a:xfrm>
            <a:off x="565862" y="274638"/>
            <a:ext cx="8184438" cy="750887"/>
          </a:xfrm>
        </p:spPr>
        <p:txBody>
          <a:bodyPr anchor="t">
            <a:normAutofit fontScale="90000"/>
          </a:bodyPr>
          <a:lstStyle/>
          <a:p>
            <a:pPr>
              <a:lnSpc>
                <a:spcPct val="100000"/>
              </a:lnSpc>
            </a:pPr>
            <a:r>
              <a:rPr lang="en-IN" dirty="0">
                <a:solidFill>
                  <a:srgbClr val="0070C0"/>
                </a:solidFill>
              </a:rPr>
              <a:t>2. Presenting Reasons for the Negative News</a:t>
            </a:r>
          </a:p>
        </p:txBody>
      </p:sp>
      <p:sp>
        <p:nvSpPr>
          <p:cNvPr id="4" name="Content Placeholder 3">
            <a:extLst>
              <a:ext uri="{FF2B5EF4-FFF2-40B4-BE49-F238E27FC236}">
                <a16:creationId xmlns:a16="http://schemas.microsoft.com/office/drawing/2014/main" id="{D4A30FA1-BF16-417F-8A25-91F548945F6B}"/>
              </a:ext>
            </a:extLst>
          </p:cNvPr>
          <p:cNvSpPr>
            <a:spLocks noGrp="1"/>
          </p:cNvSpPr>
          <p:nvPr>
            <p:ph sz="quarter" idx="4294967295"/>
          </p:nvPr>
        </p:nvSpPr>
        <p:spPr>
          <a:xfrm>
            <a:off x="565862" y="1025525"/>
            <a:ext cx="8184438" cy="3673475"/>
          </a:xfrm>
        </p:spPr>
        <p:txBody>
          <a:bodyPr/>
          <a:lstStyle/>
          <a:p>
            <a:pPr marL="285750" indent="-285750">
              <a:buFont typeface="Arial" panose="020B0604020202020204" pitchFamily="34" charset="0"/>
              <a:buChar char="•"/>
            </a:pPr>
            <a:r>
              <a:rPr lang="en-IN" sz="2200" dirty="0">
                <a:latin typeface="+mn-lt"/>
              </a:rPr>
              <a:t>Explain the </a:t>
            </a:r>
            <a:r>
              <a:rPr lang="en-IN" sz="2200" b="1" dirty="0">
                <a:latin typeface="+mn-lt"/>
              </a:rPr>
              <a:t>reasons</a:t>
            </a:r>
            <a:r>
              <a:rPr lang="en-IN" sz="2200" dirty="0">
                <a:latin typeface="+mn-lt"/>
              </a:rPr>
              <a:t> leading up to the bad news.</a:t>
            </a:r>
          </a:p>
          <a:p>
            <a:pPr marL="285750" indent="-285750">
              <a:buFont typeface="Arial" panose="020B0604020202020204" pitchFamily="34" charset="0"/>
              <a:buChar char="•"/>
            </a:pPr>
            <a:r>
              <a:rPr lang="en-IN" sz="2200" dirty="0">
                <a:latin typeface="+mn-lt"/>
              </a:rPr>
              <a:t>Cite reader </a:t>
            </a:r>
            <a:r>
              <a:rPr lang="en-IN" sz="2200" b="1" dirty="0">
                <a:latin typeface="+mn-lt"/>
              </a:rPr>
              <a:t>benefit</a:t>
            </a:r>
            <a:r>
              <a:rPr lang="en-IN" sz="2200" dirty="0">
                <a:latin typeface="+mn-lt"/>
              </a:rPr>
              <a:t> or benefits to others, if plausible.</a:t>
            </a:r>
          </a:p>
          <a:p>
            <a:pPr marL="285750" indent="-285750">
              <a:buFont typeface="Arial" panose="020B0604020202020204" pitchFamily="34" charset="0"/>
              <a:buChar char="•"/>
            </a:pPr>
            <a:r>
              <a:rPr lang="en-IN" sz="2200" dirty="0">
                <a:latin typeface="+mn-lt"/>
              </a:rPr>
              <a:t>Explain the </a:t>
            </a:r>
            <a:r>
              <a:rPr lang="en-IN" sz="2200" b="1" dirty="0">
                <a:latin typeface="+mn-lt"/>
              </a:rPr>
              <a:t>rationale</a:t>
            </a:r>
            <a:r>
              <a:rPr lang="en-IN" sz="2200" dirty="0">
                <a:latin typeface="+mn-lt"/>
              </a:rPr>
              <a:t> behind your company’s policy.</a:t>
            </a:r>
          </a:p>
          <a:p>
            <a:pPr marL="285750" indent="-285750">
              <a:buFont typeface="Arial" panose="020B0604020202020204" pitchFamily="34" charset="0"/>
              <a:buChar char="•"/>
            </a:pPr>
            <a:r>
              <a:rPr lang="en-IN" sz="2200" dirty="0">
                <a:latin typeface="+mn-lt"/>
              </a:rPr>
              <a:t>Choose </a:t>
            </a:r>
            <a:r>
              <a:rPr lang="en-IN" sz="2200" b="1" dirty="0">
                <a:latin typeface="+mn-lt"/>
              </a:rPr>
              <a:t>positive</a:t>
            </a:r>
            <a:r>
              <a:rPr lang="en-IN" sz="2200" dirty="0">
                <a:latin typeface="+mn-lt"/>
              </a:rPr>
              <a:t> words to keep the reader in a receptive mood.</a:t>
            </a:r>
          </a:p>
          <a:p>
            <a:pPr marL="285750" indent="-285750">
              <a:buFont typeface="Arial" panose="020B0604020202020204" pitchFamily="34" charset="0"/>
              <a:buChar char="•"/>
            </a:pPr>
            <a:r>
              <a:rPr lang="en-IN" sz="2200" dirty="0">
                <a:latin typeface="+mn-lt"/>
              </a:rPr>
              <a:t>Show </a:t>
            </a:r>
            <a:r>
              <a:rPr lang="en-IN" sz="2200" b="1" dirty="0">
                <a:latin typeface="+mn-lt"/>
              </a:rPr>
              <a:t>fairness</a:t>
            </a:r>
            <a:r>
              <a:rPr lang="en-IN" sz="2200" dirty="0">
                <a:latin typeface="+mn-lt"/>
              </a:rPr>
              <a:t> and serious intent.</a:t>
            </a:r>
          </a:p>
          <a:p>
            <a:pPr marL="285750" indent="-285750">
              <a:buFont typeface="Arial" panose="020B0604020202020204" pitchFamily="34" charset="0"/>
              <a:buChar char="•"/>
            </a:pPr>
            <a:endParaRPr lang="en-IN" sz="2200" dirty="0">
              <a:latin typeface="+mn-lt"/>
            </a:endParaRPr>
          </a:p>
          <a:p>
            <a:pPr marL="285750" indent="-285750">
              <a:buFont typeface="Arial" panose="020B0604020202020204" pitchFamily="34" charset="0"/>
              <a:buChar char="•"/>
            </a:pPr>
            <a:endParaRPr lang="en-IN" sz="2200" b="1" dirty="0">
              <a:latin typeface="+mn-lt"/>
            </a:endParaRPr>
          </a:p>
        </p:txBody>
      </p:sp>
    </p:spTree>
    <p:extLst>
      <p:ext uri="{BB962C8B-B14F-4D97-AF65-F5344CB8AC3E}">
        <p14:creationId xmlns:p14="http://schemas.microsoft.com/office/powerpoint/2010/main" val="3070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CCA73-FA4D-4B27-A1E0-10B634DBE860}"/>
              </a:ext>
            </a:extLst>
          </p:cNvPr>
          <p:cNvSpPr>
            <a:spLocks noGrp="1"/>
          </p:cNvSpPr>
          <p:nvPr>
            <p:ph type="sldNum" idx="12"/>
          </p:nvPr>
        </p:nvSpPr>
        <p:spPr/>
        <p:txBody>
          <a:bodyPr/>
          <a:lstStyle/>
          <a:p>
            <a:pPr defTabSz="685800" eaLnBrk="0" fontAlgn="base" hangingPunct="0">
              <a:spcBef>
                <a:spcPct val="0"/>
              </a:spcBef>
              <a:spcAft>
                <a:spcPct val="0"/>
              </a:spcAft>
              <a:buClrTx/>
            </a:pPr>
            <a:fld id="{F9BE6549-90FB-4E0E-8C54-0640FEBC787D}" type="slidenum">
              <a:rPr lang="en-US" kern="1200">
                <a:ea typeface="+mn-ea"/>
              </a:rPr>
              <a:pPr defTabSz="685800" eaLnBrk="0" fontAlgn="base" hangingPunct="0">
                <a:spcBef>
                  <a:spcPct val="0"/>
                </a:spcBef>
                <a:spcAft>
                  <a:spcPct val="0"/>
                </a:spcAft>
                <a:buClrTx/>
              </a:pPr>
              <a:t>61</a:t>
            </a:fld>
            <a:endParaRPr lang="en-US" kern="1200" dirty="0">
              <a:ea typeface="+mn-ea"/>
            </a:endParaRPr>
          </a:p>
        </p:txBody>
      </p:sp>
      <p:sp>
        <p:nvSpPr>
          <p:cNvPr id="2" name="Title 1">
            <a:extLst>
              <a:ext uri="{FF2B5EF4-FFF2-40B4-BE49-F238E27FC236}">
                <a16:creationId xmlns:a16="http://schemas.microsoft.com/office/drawing/2014/main" id="{B58EDC39-2AF4-4F46-8245-1A3AF8C5C64D}"/>
              </a:ext>
            </a:extLst>
          </p:cNvPr>
          <p:cNvSpPr>
            <a:spLocks noGrp="1"/>
          </p:cNvSpPr>
          <p:nvPr>
            <p:ph type="title" idx="4294967295"/>
          </p:nvPr>
        </p:nvSpPr>
        <p:spPr>
          <a:xfrm>
            <a:off x="565862" y="274638"/>
            <a:ext cx="8311022" cy="750887"/>
          </a:xfrm>
        </p:spPr>
        <p:txBody>
          <a:bodyPr anchor="t">
            <a:noAutofit/>
          </a:bodyPr>
          <a:lstStyle/>
          <a:p>
            <a:pPr>
              <a:lnSpc>
                <a:spcPct val="100000"/>
              </a:lnSpc>
            </a:pPr>
            <a:r>
              <a:rPr lang="en-IN" sz="2800" dirty="0">
                <a:solidFill>
                  <a:srgbClr val="0070C0"/>
                </a:solidFill>
              </a:rPr>
              <a:t>Other Techniques for Cushioning the Bad News</a:t>
            </a:r>
          </a:p>
        </p:txBody>
      </p:sp>
      <p:sp>
        <p:nvSpPr>
          <p:cNvPr id="4" name="Content Placeholder 3">
            <a:extLst>
              <a:ext uri="{FF2B5EF4-FFF2-40B4-BE49-F238E27FC236}">
                <a16:creationId xmlns:a16="http://schemas.microsoft.com/office/drawing/2014/main" id="{D4A30FA1-BF16-417F-8A25-91F548945F6B}"/>
              </a:ext>
            </a:extLst>
          </p:cNvPr>
          <p:cNvSpPr>
            <a:spLocks noGrp="1"/>
          </p:cNvSpPr>
          <p:nvPr>
            <p:ph sz="quarter" idx="4294967295"/>
          </p:nvPr>
        </p:nvSpPr>
        <p:spPr>
          <a:xfrm>
            <a:off x="565862" y="1025525"/>
            <a:ext cx="8184438" cy="3673475"/>
          </a:xfrm>
        </p:spPr>
        <p:txBody>
          <a:bodyPr/>
          <a:lstStyle/>
          <a:p>
            <a:pPr marL="285750" indent="-285750">
              <a:buFont typeface="Arial" panose="020B0604020202020204" pitchFamily="34" charset="0"/>
              <a:buChar char="•"/>
            </a:pPr>
            <a:r>
              <a:rPr lang="en-IN" sz="2200" dirty="0">
                <a:latin typeface="+mn-lt"/>
              </a:rPr>
              <a:t>Position the bad news strategically.</a:t>
            </a:r>
          </a:p>
          <a:p>
            <a:pPr marL="285750" indent="-285750">
              <a:buFont typeface="Arial" panose="020B0604020202020204" pitchFamily="34" charset="0"/>
              <a:buChar char="•"/>
            </a:pPr>
            <a:r>
              <a:rPr lang="en-IN" sz="2200" dirty="0">
                <a:latin typeface="+mn-lt"/>
              </a:rPr>
              <a:t>Use the passive voice.</a:t>
            </a:r>
          </a:p>
          <a:p>
            <a:pPr marL="285750" indent="-285750">
              <a:buFont typeface="Arial" panose="020B0604020202020204" pitchFamily="34" charset="0"/>
              <a:buChar char="•"/>
            </a:pPr>
            <a:r>
              <a:rPr lang="en-IN" sz="2200" dirty="0">
                <a:latin typeface="+mn-lt"/>
              </a:rPr>
              <a:t>Highlight the positive, if plausible.</a:t>
            </a:r>
          </a:p>
          <a:p>
            <a:pPr marL="285750" indent="-285750">
              <a:buFont typeface="Arial" panose="020B0604020202020204" pitchFamily="34" charset="0"/>
              <a:buChar char="•"/>
            </a:pPr>
            <a:r>
              <a:rPr lang="en-IN" sz="2200" dirty="0">
                <a:latin typeface="+mn-lt"/>
              </a:rPr>
              <a:t>Imply the refusal.</a:t>
            </a:r>
          </a:p>
          <a:p>
            <a:pPr marL="285750" indent="-285750">
              <a:buFont typeface="Arial" panose="020B0604020202020204" pitchFamily="34" charset="0"/>
              <a:buChar char="•"/>
            </a:pPr>
            <a:r>
              <a:rPr lang="en-IN" sz="2200" dirty="0">
                <a:latin typeface="+mn-lt"/>
              </a:rPr>
              <a:t>Suggest a compromise or an alternative</a:t>
            </a:r>
          </a:p>
          <a:p>
            <a:pPr marL="285750" indent="-285750">
              <a:buFont typeface="Arial" panose="020B0604020202020204" pitchFamily="34" charset="0"/>
              <a:buChar char="•"/>
            </a:pPr>
            <a:endParaRPr lang="en-IN" sz="2200" b="1" dirty="0">
              <a:latin typeface="+mn-lt"/>
            </a:endParaRPr>
          </a:p>
        </p:txBody>
      </p:sp>
    </p:spTree>
    <p:extLst>
      <p:ext uri="{BB962C8B-B14F-4D97-AF65-F5344CB8AC3E}">
        <p14:creationId xmlns:p14="http://schemas.microsoft.com/office/powerpoint/2010/main" val="218702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CCA73-FA4D-4B27-A1E0-10B634DBE860}"/>
              </a:ext>
            </a:extLst>
          </p:cNvPr>
          <p:cNvSpPr>
            <a:spLocks noGrp="1"/>
          </p:cNvSpPr>
          <p:nvPr>
            <p:ph type="sldNum" idx="12"/>
          </p:nvPr>
        </p:nvSpPr>
        <p:spPr/>
        <p:txBody>
          <a:bodyPr/>
          <a:lstStyle/>
          <a:p>
            <a:pPr defTabSz="685800" eaLnBrk="0" fontAlgn="base" hangingPunct="0">
              <a:spcBef>
                <a:spcPct val="0"/>
              </a:spcBef>
              <a:spcAft>
                <a:spcPct val="0"/>
              </a:spcAft>
              <a:buClrTx/>
            </a:pPr>
            <a:fld id="{F9BE6549-90FB-4E0E-8C54-0640FEBC787D}" type="slidenum">
              <a:rPr lang="en-US" kern="1200">
                <a:ea typeface="+mn-ea"/>
              </a:rPr>
              <a:pPr defTabSz="685800" eaLnBrk="0" fontAlgn="base" hangingPunct="0">
                <a:spcBef>
                  <a:spcPct val="0"/>
                </a:spcBef>
                <a:spcAft>
                  <a:spcPct val="0"/>
                </a:spcAft>
                <a:buClrTx/>
              </a:pPr>
              <a:t>62</a:t>
            </a:fld>
            <a:endParaRPr lang="en-US" kern="1200" dirty="0">
              <a:ea typeface="+mn-ea"/>
            </a:endParaRPr>
          </a:p>
        </p:txBody>
      </p:sp>
      <p:sp>
        <p:nvSpPr>
          <p:cNvPr id="2" name="Title 1">
            <a:extLst>
              <a:ext uri="{FF2B5EF4-FFF2-40B4-BE49-F238E27FC236}">
                <a16:creationId xmlns:a16="http://schemas.microsoft.com/office/drawing/2014/main" id="{B58EDC39-2AF4-4F46-8245-1A3AF8C5C64D}"/>
              </a:ext>
            </a:extLst>
          </p:cNvPr>
          <p:cNvSpPr>
            <a:spLocks noGrp="1"/>
          </p:cNvSpPr>
          <p:nvPr>
            <p:ph type="title" idx="4294967295"/>
          </p:nvPr>
        </p:nvSpPr>
        <p:spPr>
          <a:xfrm>
            <a:off x="565862" y="274638"/>
            <a:ext cx="8311022" cy="750887"/>
          </a:xfrm>
        </p:spPr>
        <p:txBody>
          <a:bodyPr anchor="t">
            <a:noAutofit/>
          </a:bodyPr>
          <a:lstStyle/>
          <a:p>
            <a:pPr>
              <a:lnSpc>
                <a:spcPct val="100000"/>
              </a:lnSpc>
            </a:pPr>
            <a:r>
              <a:rPr lang="en-IN" sz="2800" dirty="0">
                <a:solidFill>
                  <a:srgbClr val="0070C0"/>
                </a:solidFill>
              </a:rPr>
              <a:t>4. Closing Pleasantly</a:t>
            </a:r>
          </a:p>
        </p:txBody>
      </p:sp>
      <p:sp>
        <p:nvSpPr>
          <p:cNvPr id="4" name="Content Placeholder 3">
            <a:extLst>
              <a:ext uri="{FF2B5EF4-FFF2-40B4-BE49-F238E27FC236}">
                <a16:creationId xmlns:a16="http://schemas.microsoft.com/office/drawing/2014/main" id="{D4A30FA1-BF16-417F-8A25-91F548945F6B}"/>
              </a:ext>
            </a:extLst>
          </p:cNvPr>
          <p:cNvSpPr>
            <a:spLocks noGrp="1"/>
          </p:cNvSpPr>
          <p:nvPr>
            <p:ph sz="quarter" idx="4294967295"/>
          </p:nvPr>
        </p:nvSpPr>
        <p:spPr>
          <a:xfrm>
            <a:off x="565862" y="1025525"/>
            <a:ext cx="8184438" cy="3673475"/>
          </a:xfrm>
        </p:spPr>
        <p:txBody>
          <a:bodyPr/>
          <a:lstStyle/>
          <a:p>
            <a:pPr marL="342900" indent="-342900">
              <a:buFont typeface="Arial" panose="020B0604020202020204" pitchFamily="34" charset="0"/>
              <a:buChar char="•"/>
            </a:pPr>
            <a:r>
              <a:rPr lang="en-IN" sz="2200" b="1" dirty="0">
                <a:latin typeface="+mn-lt"/>
              </a:rPr>
              <a:t>Forward look: </a:t>
            </a:r>
            <a:r>
              <a:rPr lang="en-IN" sz="2200" dirty="0">
                <a:latin typeface="+mn-lt"/>
              </a:rPr>
              <a:t>Anticipate future relations or business.</a:t>
            </a:r>
          </a:p>
          <a:p>
            <a:pPr marL="342900" indent="-342900">
              <a:buFont typeface="Arial" panose="020B0604020202020204" pitchFamily="34" charset="0"/>
              <a:buChar char="•"/>
            </a:pPr>
            <a:r>
              <a:rPr lang="en-IN" sz="2200" b="1" dirty="0">
                <a:latin typeface="+mn-lt"/>
              </a:rPr>
              <a:t>Alternative: </a:t>
            </a:r>
            <a:r>
              <a:rPr lang="en-IN" sz="2200" dirty="0">
                <a:latin typeface="+mn-lt"/>
              </a:rPr>
              <a:t>Give follow-through advice or offer an alternative, if available.</a:t>
            </a:r>
          </a:p>
          <a:p>
            <a:pPr marL="342900" indent="-342900">
              <a:buFont typeface="Arial" panose="020B0604020202020204" pitchFamily="34" charset="0"/>
              <a:buChar char="•"/>
            </a:pPr>
            <a:r>
              <a:rPr lang="en-IN" sz="2200" b="1" dirty="0">
                <a:latin typeface="+mn-lt"/>
              </a:rPr>
              <a:t>Good wishes: </a:t>
            </a:r>
            <a:r>
              <a:rPr lang="en-IN" sz="2200" dirty="0">
                <a:latin typeface="+mn-lt"/>
              </a:rPr>
              <a:t>Express sincere feelings, e.g., thank the reader, if applicable.</a:t>
            </a:r>
          </a:p>
          <a:p>
            <a:pPr marL="285750" indent="-285750">
              <a:buFont typeface="Arial" panose="020B0604020202020204" pitchFamily="34" charset="0"/>
              <a:buChar char="•"/>
            </a:pPr>
            <a:r>
              <a:rPr lang="en-IN" sz="2200" b="1" dirty="0">
                <a:latin typeface="+mn-lt"/>
              </a:rPr>
              <a:t>Freebies: </a:t>
            </a:r>
            <a:r>
              <a:rPr lang="en-IN" sz="2200" dirty="0">
                <a:latin typeface="+mn-lt"/>
              </a:rPr>
              <a:t>Send a coupon, sample, or gift, if available, to restore confidence.</a:t>
            </a:r>
          </a:p>
          <a:p>
            <a:pPr marL="285750" indent="-285750">
              <a:buFont typeface="Arial" panose="020B0604020202020204" pitchFamily="34" charset="0"/>
              <a:buChar char="•"/>
            </a:pPr>
            <a:r>
              <a:rPr lang="en-IN" sz="2200" b="1" dirty="0">
                <a:latin typeface="+mn-lt"/>
              </a:rPr>
              <a:t>Resale or sales promotion: </a:t>
            </a:r>
            <a:r>
              <a:rPr lang="en-IN" sz="2200" dirty="0">
                <a:latin typeface="+mn-lt"/>
              </a:rPr>
              <a:t>Invite the reader to consider your other products or services.</a:t>
            </a:r>
          </a:p>
          <a:p>
            <a:pPr marL="285750" indent="-285750">
              <a:buFont typeface="Arial" panose="020B0604020202020204" pitchFamily="34" charset="0"/>
              <a:buChar char="•"/>
            </a:pPr>
            <a:endParaRPr lang="en-IN" sz="2200" b="1" dirty="0">
              <a:latin typeface="+mn-lt"/>
            </a:endParaRPr>
          </a:p>
        </p:txBody>
      </p:sp>
    </p:spTree>
    <p:extLst>
      <p:ext uri="{BB962C8B-B14F-4D97-AF65-F5344CB8AC3E}">
        <p14:creationId xmlns:p14="http://schemas.microsoft.com/office/powerpoint/2010/main" val="398769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ECCA73-FA4D-4B27-A1E0-10B634DBE860}"/>
              </a:ext>
            </a:extLst>
          </p:cNvPr>
          <p:cNvSpPr>
            <a:spLocks noGrp="1"/>
          </p:cNvSpPr>
          <p:nvPr>
            <p:ph type="sldNum" idx="12"/>
          </p:nvPr>
        </p:nvSpPr>
        <p:spPr/>
        <p:txBody>
          <a:bodyPr/>
          <a:lstStyle/>
          <a:p>
            <a:pPr defTabSz="685800" eaLnBrk="0" fontAlgn="base" hangingPunct="0">
              <a:spcBef>
                <a:spcPct val="0"/>
              </a:spcBef>
              <a:spcAft>
                <a:spcPct val="0"/>
              </a:spcAft>
              <a:buClrTx/>
            </a:pPr>
            <a:fld id="{F9BE6549-90FB-4E0E-8C54-0640FEBC787D}" type="slidenum">
              <a:rPr lang="en-US" kern="1200">
                <a:ea typeface="+mn-ea"/>
              </a:rPr>
              <a:pPr defTabSz="685800" eaLnBrk="0" fontAlgn="base" hangingPunct="0">
                <a:spcBef>
                  <a:spcPct val="0"/>
                </a:spcBef>
                <a:spcAft>
                  <a:spcPct val="0"/>
                </a:spcAft>
                <a:buClrTx/>
              </a:pPr>
              <a:t>63</a:t>
            </a:fld>
            <a:endParaRPr lang="en-US" kern="1200" dirty="0">
              <a:ea typeface="+mn-ea"/>
            </a:endParaRPr>
          </a:p>
        </p:txBody>
      </p:sp>
      <p:pic>
        <p:nvPicPr>
          <p:cNvPr id="5" name="Picture 4">
            <a:extLst>
              <a:ext uri="{FF2B5EF4-FFF2-40B4-BE49-F238E27FC236}">
                <a16:creationId xmlns:a16="http://schemas.microsoft.com/office/drawing/2014/main" id="{F4D27467-AD1B-274F-9664-677348C84C20}"/>
              </a:ext>
            </a:extLst>
          </p:cNvPr>
          <p:cNvPicPr>
            <a:picLocks noChangeAspect="1"/>
          </p:cNvPicPr>
          <p:nvPr/>
        </p:nvPicPr>
        <p:blipFill>
          <a:blip r:embed="rId2"/>
          <a:stretch>
            <a:fillRect/>
          </a:stretch>
        </p:blipFill>
        <p:spPr>
          <a:xfrm>
            <a:off x="-1" y="460118"/>
            <a:ext cx="9144001" cy="4530934"/>
          </a:xfrm>
          <a:prstGeom prst="rect">
            <a:avLst/>
          </a:prstGeom>
        </p:spPr>
      </p:pic>
    </p:spTree>
    <p:extLst>
      <p:ext uri="{BB962C8B-B14F-4D97-AF65-F5344CB8AC3E}">
        <p14:creationId xmlns:p14="http://schemas.microsoft.com/office/powerpoint/2010/main" val="19352795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777BA-BB92-474F-BABA-125B15848F53}"/>
              </a:ext>
            </a:extLst>
          </p:cNvPr>
          <p:cNvSpPr>
            <a:spLocks noGrp="1"/>
          </p:cNvSpPr>
          <p:nvPr>
            <p:ph type="title"/>
          </p:nvPr>
        </p:nvSpPr>
        <p:spPr>
          <a:xfrm>
            <a:off x="557682" y="159544"/>
            <a:ext cx="7886700" cy="504079"/>
          </a:xfrm>
        </p:spPr>
        <p:txBody>
          <a:bodyPr/>
          <a:lstStyle/>
          <a:p>
            <a:r>
              <a:rPr lang="en-IN" dirty="0"/>
              <a:t>“Before” – Ineffective Customer Request Refusal</a:t>
            </a:r>
          </a:p>
        </p:txBody>
      </p:sp>
      <p:sp>
        <p:nvSpPr>
          <p:cNvPr id="3" name="Text Placeholder 2">
            <a:extLst>
              <a:ext uri="{FF2B5EF4-FFF2-40B4-BE49-F238E27FC236}">
                <a16:creationId xmlns:a16="http://schemas.microsoft.com/office/drawing/2014/main" id="{C3ADB8B3-EF03-4AEF-9ADB-74B4858BD1AA}"/>
              </a:ext>
            </a:extLst>
          </p:cNvPr>
          <p:cNvSpPr>
            <a:spLocks noGrp="1"/>
          </p:cNvSpPr>
          <p:nvPr>
            <p:ph type="body" sz="quarter" idx="15"/>
          </p:nvPr>
        </p:nvSpPr>
        <p:spPr>
          <a:xfrm>
            <a:off x="1097280" y="663623"/>
            <a:ext cx="7792719" cy="4377484"/>
          </a:xfrm>
        </p:spPr>
        <p:txBody>
          <a:bodyPr/>
          <a:lstStyle/>
          <a:p>
            <a:pPr>
              <a:lnSpc>
                <a:spcPct val="100000"/>
              </a:lnSpc>
            </a:pPr>
            <a:r>
              <a:rPr lang="en-IN" sz="1600" dirty="0"/>
              <a:t>Dear Ms. Skyes:</a:t>
            </a:r>
          </a:p>
          <a:p>
            <a:pPr>
              <a:lnSpc>
                <a:spcPct val="100000"/>
              </a:lnSpc>
            </a:pPr>
            <a:r>
              <a:rPr lang="en-IN" sz="1600" dirty="0"/>
              <a:t>We regret to inform you that we cannot allow you to convert the lease payments you have been making on your Canon X1000 color copier toward its purchase, much as we would love to do so. We understand that you have been making regular payments for the past 16 months.</a:t>
            </a:r>
          </a:p>
          <a:p>
            <a:pPr>
              <a:lnSpc>
                <a:spcPct val="100000"/>
              </a:lnSpc>
            </a:pPr>
            <a:r>
              <a:rPr lang="en-IN" sz="1600" dirty="0"/>
              <a:t>Our established company policy prohibits such conversion of leasing monies. Perhaps you have noticed that we offer extremely low leasing and purchase prices. Obviously, these low prices would never be possible if we agreed to many proposals such as yours. Because we are striving to stay in business, we cannot agree to your request asking us to convert all 16 months of rental payments toward the purchase of our popular new equipment.</a:t>
            </a:r>
          </a:p>
          <a:p>
            <a:pPr>
              <a:lnSpc>
                <a:spcPct val="100000"/>
              </a:lnSpc>
            </a:pPr>
            <a:r>
              <a:rPr lang="en-IN" sz="1600" dirty="0"/>
              <a:t>It is our understanding, Ms. Skyes, that you have had the Canon X1000 color copier for 16 months, and you claim that it has been reliable and versatile. We would like to tell you about another Canon model—one that is perhaps closer to your limited budget.</a:t>
            </a:r>
          </a:p>
          <a:p>
            <a:pPr>
              <a:lnSpc>
                <a:spcPct val="100000"/>
              </a:lnSpc>
            </a:pPr>
            <a:r>
              <a:rPr lang="en-IN" sz="1600" dirty="0"/>
              <a:t>Sincerely,</a:t>
            </a:r>
          </a:p>
        </p:txBody>
      </p:sp>
      <p:sp>
        <p:nvSpPr>
          <p:cNvPr id="4" name="Slide Number Placeholder 3">
            <a:extLst>
              <a:ext uri="{FF2B5EF4-FFF2-40B4-BE49-F238E27FC236}">
                <a16:creationId xmlns:a16="http://schemas.microsoft.com/office/drawing/2014/main" id="{FA59D1B7-C29A-4544-8D8A-4CC1DC657149}"/>
              </a:ext>
            </a:extLst>
          </p:cNvPr>
          <p:cNvSpPr>
            <a:spLocks noGrp="1"/>
          </p:cNvSpPr>
          <p:nvPr>
            <p:ph type="sldNum" sz="quarter" idx="4"/>
          </p:nvPr>
        </p:nvSpPr>
        <p:spPr/>
        <p:txBody>
          <a:bodyPr/>
          <a:lstStyle/>
          <a:p>
            <a:pPr defTabSz="685800" eaLnBrk="0" fontAlgn="base" hangingPunct="0">
              <a:spcBef>
                <a:spcPct val="0"/>
              </a:spcBef>
              <a:spcAft>
                <a:spcPct val="0"/>
              </a:spcAft>
              <a:buClrTx/>
            </a:pPr>
            <a:fld id="{F9BE6549-90FB-4E0E-8C54-0640FEBC787D}" type="slidenum">
              <a:rPr lang="en-US" kern="1200">
                <a:ea typeface="+mn-ea"/>
              </a:rPr>
              <a:pPr defTabSz="685800" eaLnBrk="0" fontAlgn="base" hangingPunct="0">
                <a:spcBef>
                  <a:spcPct val="0"/>
                </a:spcBef>
                <a:spcAft>
                  <a:spcPct val="0"/>
                </a:spcAft>
                <a:buClrTx/>
              </a:pPr>
              <a:t>64</a:t>
            </a:fld>
            <a:endParaRPr lang="en-US" kern="1200" dirty="0">
              <a:ea typeface="+mn-ea"/>
            </a:endParaRPr>
          </a:p>
        </p:txBody>
      </p:sp>
    </p:spTree>
    <p:extLst>
      <p:ext uri="{BB962C8B-B14F-4D97-AF65-F5344CB8AC3E}">
        <p14:creationId xmlns:p14="http://schemas.microsoft.com/office/powerpoint/2010/main" val="388960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777BA-BB92-474F-BABA-125B15848F53}"/>
              </a:ext>
            </a:extLst>
          </p:cNvPr>
          <p:cNvSpPr>
            <a:spLocks noGrp="1"/>
          </p:cNvSpPr>
          <p:nvPr>
            <p:ph type="title"/>
          </p:nvPr>
        </p:nvSpPr>
        <p:spPr>
          <a:xfrm>
            <a:off x="557682" y="159544"/>
            <a:ext cx="7886700" cy="504079"/>
          </a:xfrm>
        </p:spPr>
        <p:txBody>
          <a:bodyPr/>
          <a:lstStyle/>
          <a:p>
            <a:r>
              <a:rPr lang="en-IN" dirty="0"/>
              <a:t>“Before” – Ineffective Customer Request Refusal</a:t>
            </a:r>
          </a:p>
        </p:txBody>
      </p:sp>
      <p:sp>
        <p:nvSpPr>
          <p:cNvPr id="3" name="Text Placeholder 2">
            <a:extLst>
              <a:ext uri="{FF2B5EF4-FFF2-40B4-BE49-F238E27FC236}">
                <a16:creationId xmlns:a16="http://schemas.microsoft.com/office/drawing/2014/main" id="{C3ADB8B3-EF03-4AEF-9ADB-74B4858BD1AA}"/>
              </a:ext>
            </a:extLst>
          </p:cNvPr>
          <p:cNvSpPr>
            <a:spLocks noGrp="1"/>
          </p:cNvSpPr>
          <p:nvPr>
            <p:ph type="body" sz="quarter" idx="15"/>
          </p:nvPr>
        </p:nvSpPr>
        <p:spPr>
          <a:xfrm>
            <a:off x="1097280" y="663623"/>
            <a:ext cx="7792719" cy="4377484"/>
          </a:xfrm>
        </p:spPr>
        <p:txBody>
          <a:bodyPr/>
          <a:lstStyle/>
          <a:p>
            <a:pPr>
              <a:lnSpc>
                <a:spcPct val="100000"/>
              </a:lnSpc>
            </a:pPr>
            <a:r>
              <a:rPr lang="en-IN" sz="1600" dirty="0"/>
              <a:t>Dear Ms. Skyes:</a:t>
            </a:r>
          </a:p>
          <a:p>
            <a:pPr>
              <a:lnSpc>
                <a:spcPct val="100000"/>
              </a:lnSpc>
            </a:pPr>
            <a:r>
              <a:rPr lang="en-IN" sz="1600" dirty="0"/>
              <a:t>We </a:t>
            </a:r>
            <a:r>
              <a:rPr lang="en-IN" sz="1600" dirty="0">
                <a:solidFill>
                  <a:srgbClr val="FF0000"/>
                </a:solidFill>
              </a:rPr>
              <a:t>regret</a:t>
            </a:r>
            <a:r>
              <a:rPr lang="en-IN" sz="1600" dirty="0"/>
              <a:t> to inform you that we </a:t>
            </a:r>
            <a:r>
              <a:rPr lang="en-IN" sz="1600" dirty="0">
                <a:solidFill>
                  <a:srgbClr val="FF0000"/>
                </a:solidFill>
              </a:rPr>
              <a:t>cannot</a:t>
            </a:r>
            <a:r>
              <a:rPr lang="en-IN" sz="1600" dirty="0"/>
              <a:t> allow you to convert the lease payments you have been making on your Canon X1000 color copier toward its purchase, much as we would love to do so. We understand that you have been making regular payments for the past 16 months.</a:t>
            </a:r>
          </a:p>
          <a:p>
            <a:pPr>
              <a:lnSpc>
                <a:spcPct val="100000"/>
              </a:lnSpc>
            </a:pPr>
            <a:r>
              <a:rPr lang="en-IN" sz="1600" dirty="0"/>
              <a:t>Our established company policy </a:t>
            </a:r>
            <a:r>
              <a:rPr lang="en-IN" sz="1600" dirty="0">
                <a:solidFill>
                  <a:srgbClr val="FF0000"/>
                </a:solidFill>
              </a:rPr>
              <a:t>prohibits</a:t>
            </a:r>
            <a:r>
              <a:rPr lang="en-IN" sz="1600" dirty="0"/>
              <a:t> such conversion of leasing monies. Perhaps you have noticed that we offer extremely low leasing and purchase prices. Obviously, these low prices </a:t>
            </a:r>
            <a:r>
              <a:rPr lang="en-IN" sz="1600" dirty="0">
                <a:solidFill>
                  <a:srgbClr val="FF0000"/>
                </a:solidFill>
              </a:rPr>
              <a:t>would never be possible if we agreed to many proposals such as yours</a:t>
            </a:r>
            <a:r>
              <a:rPr lang="en-IN" sz="1600" dirty="0"/>
              <a:t>. Because </a:t>
            </a:r>
            <a:r>
              <a:rPr lang="en-IN" sz="1600" dirty="0">
                <a:solidFill>
                  <a:srgbClr val="FF0000"/>
                </a:solidFill>
              </a:rPr>
              <a:t>we are striving to stay in business</a:t>
            </a:r>
            <a:r>
              <a:rPr lang="en-IN" sz="1600" dirty="0"/>
              <a:t>, we </a:t>
            </a:r>
            <a:r>
              <a:rPr lang="en-IN" sz="1600" dirty="0">
                <a:solidFill>
                  <a:srgbClr val="FF0000"/>
                </a:solidFill>
              </a:rPr>
              <a:t>cannot agree </a:t>
            </a:r>
            <a:r>
              <a:rPr lang="en-IN" sz="1600" dirty="0"/>
              <a:t>to your request asking us to convert all 16 months of rental payments toward the purchase of our popular new equipment.</a:t>
            </a:r>
          </a:p>
          <a:p>
            <a:pPr>
              <a:lnSpc>
                <a:spcPct val="100000"/>
              </a:lnSpc>
            </a:pPr>
            <a:r>
              <a:rPr lang="en-IN" sz="1600" dirty="0"/>
              <a:t>It is our understanding, Ms. Skyes, that you have had the Canon X1000 color copier for 16 months, and you claim that it has been reliable and versatile. We would like to tell you about </a:t>
            </a:r>
            <a:r>
              <a:rPr lang="en-IN" sz="1600" dirty="0">
                <a:solidFill>
                  <a:srgbClr val="FF0000"/>
                </a:solidFill>
              </a:rPr>
              <a:t>another Canon model </a:t>
            </a:r>
            <a:r>
              <a:rPr lang="en-IN" sz="1600" dirty="0"/>
              <a:t>— one that is perhaps closer to your </a:t>
            </a:r>
            <a:r>
              <a:rPr lang="en-IN" sz="1600" dirty="0">
                <a:solidFill>
                  <a:srgbClr val="FF0000"/>
                </a:solidFill>
              </a:rPr>
              <a:t>limited budget.</a:t>
            </a:r>
          </a:p>
          <a:p>
            <a:pPr>
              <a:lnSpc>
                <a:spcPct val="100000"/>
              </a:lnSpc>
            </a:pPr>
            <a:r>
              <a:rPr lang="en-IN" sz="1600" dirty="0"/>
              <a:t>Sincerely,</a:t>
            </a:r>
          </a:p>
        </p:txBody>
      </p:sp>
      <p:sp>
        <p:nvSpPr>
          <p:cNvPr id="4" name="Slide Number Placeholder 3">
            <a:extLst>
              <a:ext uri="{FF2B5EF4-FFF2-40B4-BE49-F238E27FC236}">
                <a16:creationId xmlns:a16="http://schemas.microsoft.com/office/drawing/2014/main" id="{FA59D1B7-C29A-4544-8D8A-4CC1DC657149}"/>
              </a:ext>
            </a:extLst>
          </p:cNvPr>
          <p:cNvSpPr>
            <a:spLocks noGrp="1"/>
          </p:cNvSpPr>
          <p:nvPr>
            <p:ph type="sldNum" sz="quarter" idx="4"/>
          </p:nvPr>
        </p:nvSpPr>
        <p:spPr/>
        <p:txBody>
          <a:bodyPr/>
          <a:lstStyle/>
          <a:p>
            <a:pPr defTabSz="685800" eaLnBrk="0" fontAlgn="base" hangingPunct="0">
              <a:spcBef>
                <a:spcPct val="0"/>
              </a:spcBef>
              <a:spcAft>
                <a:spcPct val="0"/>
              </a:spcAft>
              <a:buClrTx/>
            </a:pPr>
            <a:fld id="{F9BE6549-90FB-4E0E-8C54-0640FEBC787D}" type="slidenum">
              <a:rPr lang="en-US" kern="1200">
                <a:ea typeface="+mn-ea"/>
              </a:rPr>
              <a:pPr defTabSz="685800" eaLnBrk="0" fontAlgn="base" hangingPunct="0">
                <a:spcBef>
                  <a:spcPct val="0"/>
                </a:spcBef>
                <a:spcAft>
                  <a:spcPct val="0"/>
                </a:spcAft>
                <a:buClrTx/>
              </a:pPr>
              <a:t>65</a:t>
            </a:fld>
            <a:endParaRPr lang="en-US" kern="1200" dirty="0">
              <a:ea typeface="+mn-ea"/>
            </a:endParaRPr>
          </a:p>
        </p:txBody>
      </p:sp>
    </p:spTree>
    <p:extLst>
      <p:ext uri="{BB962C8B-B14F-4D97-AF65-F5344CB8AC3E}">
        <p14:creationId xmlns:p14="http://schemas.microsoft.com/office/powerpoint/2010/main" val="9175198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777BA-BB92-474F-BABA-125B15848F53}"/>
              </a:ext>
            </a:extLst>
          </p:cNvPr>
          <p:cNvSpPr>
            <a:spLocks noGrp="1"/>
          </p:cNvSpPr>
          <p:nvPr>
            <p:ph type="title"/>
          </p:nvPr>
        </p:nvSpPr>
        <p:spPr>
          <a:xfrm>
            <a:off x="606734" y="186670"/>
            <a:ext cx="7886700" cy="504079"/>
          </a:xfrm>
        </p:spPr>
        <p:txBody>
          <a:bodyPr/>
          <a:lstStyle/>
          <a:p>
            <a:r>
              <a:rPr lang="en-IN" dirty="0"/>
              <a:t>“After” – Improved Refusal of Request</a:t>
            </a:r>
          </a:p>
        </p:txBody>
      </p:sp>
      <p:sp>
        <p:nvSpPr>
          <p:cNvPr id="3" name="Text Placeholder 2">
            <a:extLst>
              <a:ext uri="{FF2B5EF4-FFF2-40B4-BE49-F238E27FC236}">
                <a16:creationId xmlns:a16="http://schemas.microsoft.com/office/drawing/2014/main" id="{C3ADB8B3-EF03-4AEF-9ADB-74B4858BD1AA}"/>
              </a:ext>
            </a:extLst>
          </p:cNvPr>
          <p:cNvSpPr>
            <a:spLocks noGrp="1"/>
          </p:cNvSpPr>
          <p:nvPr>
            <p:ph type="body" sz="quarter" idx="15"/>
          </p:nvPr>
        </p:nvSpPr>
        <p:spPr>
          <a:xfrm>
            <a:off x="1365504" y="690749"/>
            <a:ext cx="7433847" cy="4076514"/>
          </a:xfrm>
        </p:spPr>
        <p:txBody>
          <a:bodyPr/>
          <a:lstStyle/>
          <a:p>
            <a:pPr>
              <a:lnSpc>
                <a:spcPct val="100000"/>
              </a:lnSpc>
            </a:pPr>
            <a:r>
              <a:rPr lang="en-IN" sz="1600" dirty="0"/>
              <a:t>Dear Ms. Skyes: </a:t>
            </a:r>
          </a:p>
          <a:p>
            <a:pPr>
              <a:lnSpc>
                <a:spcPct val="100000"/>
              </a:lnSpc>
            </a:pPr>
            <a:r>
              <a:rPr lang="en-IN" sz="1600" dirty="0">
                <a:solidFill>
                  <a:srgbClr val="0070C0"/>
                </a:solidFill>
              </a:rPr>
              <a:t>We’re happy </a:t>
            </a:r>
            <a:r>
              <a:rPr lang="en-IN" sz="1600" dirty="0"/>
              <a:t>to learn that </a:t>
            </a:r>
            <a:r>
              <a:rPr lang="en-IN" sz="1600" dirty="0">
                <a:solidFill>
                  <a:srgbClr val="0070C0"/>
                </a:solidFill>
              </a:rPr>
              <a:t>you are enjoying</a:t>
            </a:r>
            <a:r>
              <a:rPr lang="en-IN" sz="1600" dirty="0"/>
              <a:t> the use of the Canon X1000 color copier you’ve been leasing for the past 16 months. </a:t>
            </a:r>
          </a:p>
          <a:p>
            <a:pPr>
              <a:lnSpc>
                <a:spcPct val="100000"/>
              </a:lnSpc>
            </a:pPr>
            <a:r>
              <a:rPr lang="en-IN" sz="1600" dirty="0"/>
              <a:t>Like our many other customers, you have discovered that Canon copiers supply remarkable versatility and reliability. One of the reasons we’re able to offer these outstanding copiers at such low leasing rates and equally low purchase prices is that </a:t>
            </a:r>
            <a:r>
              <a:rPr lang="en-IN" sz="1600" dirty="0">
                <a:solidFill>
                  <a:srgbClr val="0070C0"/>
                </a:solidFill>
              </a:rPr>
              <a:t>we maintain a slim profit margin</a:t>
            </a:r>
            <a:r>
              <a:rPr lang="en-IN" sz="1600" dirty="0"/>
              <a:t>. If our program included a provision for applying lease payments toward purchase prices, our overall prices would have to be higher. </a:t>
            </a:r>
            <a:r>
              <a:rPr lang="en-IN" sz="1600" dirty="0">
                <a:solidFill>
                  <a:srgbClr val="0070C0"/>
                </a:solidFill>
              </a:rPr>
              <a:t>Although lease payments cannot be credited toward purchase price, we can offer you other Canon models that are within your price range. </a:t>
            </a:r>
            <a:r>
              <a:rPr lang="en-IN" sz="1600" dirty="0"/>
              <a:t>The </a:t>
            </a:r>
            <a:r>
              <a:rPr lang="en-IN" sz="1600" dirty="0">
                <a:solidFill>
                  <a:srgbClr val="0070C0"/>
                </a:solidFill>
              </a:rPr>
              <a:t>Canon 600 </a:t>
            </a:r>
            <a:r>
              <a:rPr lang="en-IN" sz="1600" dirty="0"/>
              <a:t>delivers the same reliability with nearly as many features as the top-of-the-line Canon X1000. </a:t>
            </a:r>
          </a:p>
          <a:p>
            <a:pPr>
              <a:lnSpc>
                <a:spcPct val="100000"/>
              </a:lnSpc>
            </a:pPr>
            <a:r>
              <a:rPr lang="en-IN" sz="1600" dirty="0">
                <a:solidFill>
                  <a:srgbClr val="0070C0"/>
                </a:solidFill>
              </a:rPr>
              <a:t>Please let us demonstrate</a:t>
            </a:r>
            <a:r>
              <a:rPr lang="en-IN" sz="1600" dirty="0"/>
              <a:t> the Canon 600 to your staff in your office. Our </a:t>
            </a:r>
            <a:r>
              <a:rPr lang="en-IN" sz="1600" dirty="0">
                <a:solidFill>
                  <a:srgbClr val="0070C0"/>
                </a:solidFill>
              </a:rPr>
              <a:t>representative</a:t>
            </a:r>
            <a:r>
              <a:rPr lang="en-IN" sz="1600" dirty="0"/>
              <a:t>, Seth Simmons, </a:t>
            </a:r>
            <a:r>
              <a:rPr lang="en-IN" sz="1600" dirty="0">
                <a:solidFill>
                  <a:srgbClr val="0070C0"/>
                </a:solidFill>
              </a:rPr>
              <a:t>will call you during the week of May 5 </a:t>
            </a:r>
            <a:r>
              <a:rPr lang="en-IN" sz="1600" dirty="0"/>
              <a:t>to arrange an appointment. </a:t>
            </a:r>
          </a:p>
          <a:p>
            <a:pPr>
              <a:lnSpc>
                <a:spcPct val="100000"/>
              </a:lnSpc>
            </a:pPr>
            <a:r>
              <a:rPr lang="en-IN" sz="1600" dirty="0"/>
              <a:t>Sincerely,</a:t>
            </a:r>
          </a:p>
        </p:txBody>
      </p:sp>
      <p:sp>
        <p:nvSpPr>
          <p:cNvPr id="4" name="Slide Number Placeholder 3">
            <a:extLst>
              <a:ext uri="{FF2B5EF4-FFF2-40B4-BE49-F238E27FC236}">
                <a16:creationId xmlns:a16="http://schemas.microsoft.com/office/drawing/2014/main" id="{FA59D1B7-C29A-4544-8D8A-4CC1DC657149}"/>
              </a:ext>
            </a:extLst>
          </p:cNvPr>
          <p:cNvSpPr>
            <a:spLocks noGrp="1"/>
          </p:cNvSpPr>
          <p:nvPr>
            <p:ph type="sldNum" sz="quarter" idx="4"/>
          </p:nvPr>
        </p:nvSpPr>
        <p:spPr/>
        <p:txBody>
          <a:bodyPr/>
          <a:lstStyle/>
          <a:p>
            <a:pPr defTabSz="685800" eaLnBrk="0" fontAlgn="base" hangingPunct="0">
              <a:spcBef>
                <a:spcPct val="0"/>
              </a:spcBef>
              <a:spcAft>
                <a:spcPct val="0"/>
              </a:spcAft>
              <a:buClrTx/>
            </a:pPr>
            <a:fld id="{F9BE6549-90FB-4E0E-8C54-0640FEBC787D}" type="slidenum">
              <a:rPr lang="en-US" kern="1200">
                <a:ea typeface="+mn-ea"/>
              </a:rPr>
              <a:pPr defTabSz="685800" eaLnBrk="0" fontAlgn="base" hangingPunct="0">
                <a:spcBef>
                  <a:spcPct val="0"/>
                </a:spcBef>
                <a:spcAft>
                  <a:spcPct val="0"/>
                </a:spcAft>
                <a:buClrTx/>
              </a:pPr>
              <a:t>66</a:t>
            </a:fld>
            <a:endParaRPr lang="en-US" kern="1200" dirty="0">
              <a:ea typeface="+mn-ea"/>
            </a:endParaRPr>
          </a:p>
        </p:txBody>
      </p:sp>
      <p:sp>
        <p:nvSpPr>
          <p:cNvPr id="5" name="TextBox 4">
            <a:extLst>
              <a:ext uri="{FF2B5EF4-FFF2-40B4-BE49-F238E27FC236}">
                <a16:creationId xmlns:a16="http://schemas.microsoft.com/office/drawing/2014/main" id="{B401CFE7-C69F-9D42-ABFF-A97DED26CF22}"/>
              </a:ext>
            </a:extLst>
          </p:cNvPr>
          <p:cNvSpPr txBox="1"/>
          <p:nvPr/>
        </p:nvSpPr>
        <p:spPr>
          <a:xfrm>
            <a:off x="203578" y="999369"/>
            <a:ext cx="977062" cy="353943"/>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lIns="0" tIns="0" rIns="0" rtlCol="0" anchor="b">
            <a:spAutoFit/>
          </a:bodyPr>
          <a:lstStyle/>
          <a:p>
            <a:pPr algn="ct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Buffer</a:t>
            </a:r>
          </a:p>
        </p:txBody>
      </p:sp>
      <p:sp>
        <p:nvSpPr>
          <p:cNvPr id="6" name="TextBox 5">
            <a:extLst>
              <a:ext uri="{FF2B5EF4-FFF2-40B4-BE49-F238E27FC236}">
                <a16:creationId xmlns:a16="http://schemas.microsoft.com/office/drawing/2014/main" id="{DDE7819D-E94B-434B-A37A-0A6AC932976C}"/>
              </a:ext>
            </a:extLst>
          </p:cNvPr>
          <p:cNvSpPr txBox="1"/>
          <p:nvPr/>
        </p:nvSpPr>
        <p:spPr>
          <a:xfrm>
            <a:off x="179807" y="1661932"/>
            <a:ext cx="1000833" cy="353943"/>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lIns="0" tIns="0" rIns="0" rtlCol="0" anchor="b">
            <a:spAutoFit/>
          </a:bodyPr>
          <a:lstStyle/>
          <a:p>
            <a:pPr algn="ct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Reasons</a:t>
            </a:r>
          </a:p>
        </p:txBody>
      </p:sp>
      <p:sp>
        <p:nvSpPr>
          <p:cNvPr id="8" name="TextBox 7">
            <a:extLst>
              <a:ext uri="{FF2B5EF4-FFF2-40B4-BE49-F238E27FC236}">
                <a16:creationId xmlns:a16="http://schemas.microsoft.com/office/drawing/2014/main" id="{1757D666-42BF-9743-B659-BC3454438038}"/>
              </a:ext>
            </a:extLst>
          </p:cNvPr>
          <p:cNvSpPr txBox="1"/>
          <p:nvPr/>
        </p:nvSpPr>
        <p:spPr>
          <a:xfrm>
            <a:off x="208682" y="2838734"/>
            <a:ext cx="1064390" cy="353943"/>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lIns="0" tIns="0" rIns="0" rtlCol="0" anchor="b">
            <a:spAutoFit/>
          </a:bodyPr>
          <a:lstStyle/>
          <a:p>
            <a:pPr algn="ct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Bad News</a:t>
            </a:r>
          </a:p>
        </p:txBody>
      </p:sp>
      <p:sp>
        <p:nvSpPr>
          <p:cNvPr id="9" name="TextBox 8">
            <a:extLst>
              <a:ext uri="{FF2B5EF4-FFF2-40B4-BE49-F238E27FC236}">
                <a16:creationId xmlns:a16="http://schemas.microsoft.com/office/drawing/2014/main" id="{93BAD561-AD93-704A-9A14-EEB2F7932E48}"/>
              </a:ext>
            </a:extLst>
          </p:cNvPr>
          <p:cNvSpPr txBox="1"/>
          <p:nvPr/>
        </p:nvSpPr>
        <p:spPr>
          <a:xfrm>
            <a:off x="179807" y="3833000"/>
            <a:ext cx="1064390" cy="661720"/>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lIns="0" tIns="0" rIns="0" rtlCol="0" anchor="b">
            <a:spAutoFit/>
          </a:bodyPr>
          <a:lstStyle/>
          <a:p>
            <a:pPr algn="ct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Action - Close</a:t>
            </a:r>
          </a:p>
        </p:txBody>
      </p:sp>
    </p:spTree>
    <p:extLst>
      <p:ext uri="{BB962C8B-B14F-4D97-AF65-F5344CB8AC3E}">
        <p14:creationId xmlns:p14="http://schemas.microsoft.com/office/powerpoint/2010/main" val="313426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C5243F3-54A8-9148-B2A1-1FA8C94CF01D}"/>
              </a:ext>
            </a:extLst>
          </p:cNvPr>
          <p:cNvSpPr txBox="1">
            <a:spLocks/>
          </p:cNvSpPr>
          <p:nvPr/>
        </p:nvSpPr>
        <p:spPr>
          <a:xfrm>
            <a:off x="521971" y="137478"/>
            <a:ext cx="8252142" cy="1143000"/>
          </a:xfrm>
          <a:prstGeom prst="rect">
            <a:avLst/>
          </a:prstGeom>
        </p:spPr>
        <p:txBody>
          <a:bodyPr vert="horz" lIns="91440" tIns="45720" rIns="91440" bIns="45720" rtlCol="0" anchor="ctr">
            <a:normAutofit/>
          </a:bodyPr>
          <a:lstStyle>
            <a:lvl1pPr algn="ctr" defTabSz="823143" rtl="0" eaLnBrk="1" latinLnBrk="0" hangingPunct="1">
              <a:spcBef>
                <a:spcPct val="0"/>
              </a:spcBef>
              <a:buNone/>
              <a:defRPr sz="4400" kern="1200">
                <a:solidFill>
                  <a:srgbClr val="C00000"/>
                </a:solidFill>
                <a:latin typeface="+mj-lt"/>
                <a:ea typeface="+mj-ea"/>
                <a:cs typeface="+mj-cs"/>
              </a:defRPr>
            </a:lvl1pPr>
          </a:lstStyle>
          <a:p>
            <a:pPr marL="0" marR="0" lvl="0" indent="0" algn="l" defTabSz="823143"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70C0"/>
                </a:solidFill>
                <a:effectLst/>
                <a:uLnTx/>
                <a:uFillTx/>
                <a:latin typeface="Calibri"/>
                <a:ea typeface="+mj-ea"/>
                <a:cs typeface="+mj-cs"/>
              </a:rPr>
              <a:t>Source</a:t>
            </a:r>
          </a:p>
        </p:txBody>
      </p:sp>
      <p:sp>
        <p:nvSpPr>
          <p:cNvPr id="13" name="Content Placeholder 2">
            <a:extLst>
              <a:ext uri="{FF2B5EF4-FFF2-40B4-BE49-F238E27FC236}">
                <a16:creationId xmlns:a16="http://schemas.microsoft.com/office/drawing/2014/main" id="{667177B1-EB73-0B40-B057-4ECD91A5BE5E}"/>
              </a:ext>
            </a:extLst>
          </p:cNvPr>
          <p:cNvSpPr txBox="1">
            <a:spLocks/>
          </p:cNvSpPr>
          <p:nvPr/>
        </p:nvSpPr>
        <p:spPr>
          <a:xfrm>
            <a:off x="521971" y="1463043"/>
            <a:ext cx="8252142" cy="2491737"/>
          </a:xfrm>
          <a:prstGeom prst="rect">
            <a:avLst/>
          </a:prstGeom>
        </p:spPr>
        <p:txBody>
          <a:bodyPr vert="horz" lIns="91440" tIns="45720" rIns="91440" bIns="45720" rtlCol="0">
            <a:normAutofit/>
          </a:bodyPr>
          <a:lstStyle>
            <a:lvl1pPr marL="308679" indent="-308679" algn="l" defTabSz="823143" rtl="0" eaLnBrk="1" latinLnBrk="0" hangingPunct="1">
              <a:spcBef>
                <a:spcPct val="20000"/>
              </a:spcBef>
              <a:buFont typeface="Arial" pitchFamily="34" charset="0"/>
              <a:buChar char="•"/>
              <a:defRPr sz="2881" kern="1200">
                <a:solidFill>
                  <a:schemeClr val="tx1"/>
                </a:solidFill>
                <a:latin typeface="+mn-lt"/>
                <a:ea typeface="+mn-ea"/>
                <a:cs typeface="+mn-cs"/>
              </a:defRPr>
            </a:lvl1pPr>
            <a:lvl2pPr marL="668804" indent="-257232" algn="l" defTabSz="823143" rtl="0" eaLnBrk="1" latinLnBrk="0" hangingPunct="1">
              <a:spcBef>
                <a:spcPct val="20000"/>
              </a:spcBef>
              <a:buFont typeface="Arial" pitchFamily="34" charset="0"/>
              <a:buChar char="–"/>
              <a:defRPr sz="2521" kern="1200">
                <a:solidFill>
                  <a:schemeClr val="tx1"/>
                </a:solidFill>
                <a:latin typeface="+mn-lt"/>
                <a:ea typeface="+mn-ea"/>
                <a:cs typeface="+mn-cs"/>
              </a:defRPr>
            </a:lvl2pPr>
            <a:lvl3pPr marL="1028929" indent="-205786" algn="l" defTabSz="823143" rtl="0" eaLnBrk="1" latinLnBrk="0" hangingPunct="1">
              <a:spcBef>
                <a:spcPct val="20000"/>
              </a:spcBef>
              <a:buFont typeface="Arial" pitchFamily="34" charset="0"/>
              <a:buChar char="•"/>
              <a:defRPr sz="2160" kern="1200">
                <a:solidFill>
                  <a:schemeClr val="tx1"/>
                </a:solidFill>
                <a:latin typeface="+mn-lt"/>
                <a:ea typeface="+mn-ea"/>
                <a:cs typeface="+mn-cs"/>
              </a:defRPr>
            </a:lvl3pPr>
            <a:lvl4pPr marL="1440500" indent="-205786" algn="l" defTabSz="823143"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52071" indent="-205786" algn="l" defTabSz="823143"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63643" indent="-205786" algn="l" defTabSz="82314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5214" indent="-205786" algn="l" defTabSz="82314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786" indent="-205786" algn="l" defTabSz="82314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8357" indent="-205786" algn="l" defTabSz="82314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ClrTx/>
              <a:buNone/>
            </a:pPr>
            <a:r>
              <a:rPr lang="en-US" sz="2400" dirty="0">
                <a:solidFill>
                  <a:sysClr val="windowText" lastClr="000000"/>
                </a:solidFill>
                <a:latin typeface="Calibri"/>
              </a:rPr>
              <a:t>"Communication @ Work" by Jordan Smith is licensed under CC BY 4.0</a:t>
            </a:r>
          </a:p>
          <a:p>
            <a:pPr marL="0" indent="0">
              <a:buClrTx/>
              <a:buNone/>
            </a:pPr>
            <a:endParaRPr kumimoji="0" lang="en-US" sz="2800" b="0" i="0" u="none" strike="noStrike" kern="1200" cap="none" spc="0" normalizeH="0" baseline="0" noProof="0" dirty="0">
              <a:ln>
                <a:noFill/>
              </a:ln>
              <a:solidFill>
                <a:sysClr val="windowText" lastClr="000000"/>
              </a:solidFill>
              <a:effectLst/>
              <a:uLnTx/>
              <a:uFillTx/>
              <a:latin typeface="Calibri"/>
              <a:ea typeface="+mn-ea"/>
              <a:cs typeface="+mn-cs"/>
            </a:endParaRPr>
          </a:p>
          <a:p>
            <a:pPr>
              <a:buClrTx/>
            </a:pPr>
            <a:endParaRPr kumimoji="0" lang="en-US" sz="2800" b="0" i="0" u="none" strike="noStrike" kern="120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41894694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FB9F0E-8850-D94F-9CA6-F8D17D01FC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
        <p:nvSpPr>
          <p:cNvPr id="5" name="Title 4">
            <a:extLst>
              <a:ext uri="{FF2B5EF4-FFF2-40B4-BE49-F238E27FC236}">
                <a16:creationId xmlns:a16="http://schemas.microsoft.com/office/drawing/2014/main" id="{F63B31C3-F98A-8445-8725-A1B17B4EA613}"/>
              </a:ext>
            </a:extLst>
          </p:cNvPr>
          <p:cNvSpPr txBox="1">
            <a:spLocks/>
          </p:cNvSpPr>
          <p:nvPr/>
        </p:nvSpPr>
        <p:spPr>
          <a:xfrm>
            <a:off x="986879" y="1204623"/>
            <a:ext cx="3585121" cy="175900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3200" dirty="0">
                <a:solidFill>
                  <a:schemeClr val="bg1"/>
                </a:solidFill>
                <a:effectLst>
                  <a:outerShdw blurRad="50800" dist="38100" dir="2700000" algn="tl" rotWithShape="0">
                    <a:prstClr val="black">
                      <a:alpha val="40000"/>
                    </a:prstClr>
                  </a:outerShdw>
                </a:effectLst>
              </a:rPr>
              <a:t>End</a:t>
            </a:r>
          </a:p>
        </p:txBody>
      </p:sp>
    </p:spTree>
    <p:extLst>
      <p:ext uri="{BB962C8B-B14F-4D97-AF65-F5344CB8AC3E}">
        <p14:creationId xmlns:p14="http://schemas.microsoft.com/office/powerpoint/2010/main" val="783391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18D6C-3C03-4EF7-8469-DFE077C95938}"/>
              </a:ext>
            </a:extLst>
          </p:cNvPr>
          <p:cNvSpPr>
            <a:spLocks noGrp="1"/>
          </p:cNvSpPr>
          <p:nvPr>
            <p:ph type="title"/>
          </p:nvPr>
        </p:nvSpPr>
        <p:spPr>
          <a:xfrm>
            <a:off x="628650" y="456290"/>
            <a:ext cx="7796893" cy="692944"/>
          </a:xfrm>
        </p:spPr>
        <p:txBody>
          <a:bodyPr>
            <a:normAutofit fontScale="90000"/>
          </a:bodyPr>
          <a:lstStyle/>
          <a:p>
            <a:r>
              <a:rPr lang="en-US" dirty="0">
                <a:solidFill>
                  <a:srgbClr val="0070C0"/>
                </a:solidFill>
              </a:rPr>
              <a:t>Effective Positive Messages and the Writing Process </a:t>
            </a:r>
            <a:r>
              <a:rPr lang="en-US" sz="1800" dirty="0">
                <a:solidFill>
                  <a:srgbClr val="0070C0"/>
                </a:solidFill>
              </a:rPr>
              <a:t>(2 of 3)</a:t>
            </a:r>
            <a:endParaRPr lang="en-US" dirty="0">
              <a:solidFill>
                <a:srgbClr val="0070C0"/>
              </a:solidFill>
            </a:endParaRPr>
          </a:p>
        </p:txBody>
      </p:sp>
      <p:sp>
        <p:nvSpPr>
          <p:cNvPr id="3" name="Content Placeholder 2">
            <a:extLst>
              <a:ext uri="{FF2B5EF4-FFF2-40B4-BE49-F238E27FC236}">
                <a16:creationId xmlns:a16="http://schemas.microsoft.com/office/drawing/2014/main" id="{9EB325A1-563E-41F2-88FA-D5BA04B5B6C1}"/>
              </a:ext>
            </a:extLst>
          </p:cNvPr>
          <p:cNvSpPr>
            <a:spLocks noGrp="1"/>
          </p:cNvSpPr>
          <p:nvPr>
            <p:ph sz="quarter" idx="16"/>
          </p:nvPr>
        </p:nvSpPr>
        <p:spPr>
          <a:xfrm>
            <a:off x="628650" y="1235338"/>
            <a:ext cx="6461698" cy="3564391"/>
          </a:xfrm>
        </p:spPr>
        <p:txBody>
          <a:bodyPr/>
          <a:lstStyle/>
          <a:p>
            <a:pPr marL="76200" indent="0">
              <a:buNone/>
            </a:pPr>
            <a:r>
              <a:rPr lang="en-US" sz="2800" b="1" dirty="0">
                <a:latin typeface="Calibri" panose="020F0502020204030204" pitchFamily="34" charset="0"/>
                <a:ea typeface="Calibri" charset="0"/>
                <a:cs typeface="Calibri" panose="020F0502020204030204" pitchFamily="34" charset="0"/>
              </a:rPr>
              <a:t>Phase 2: </a:t>
            </a:r>
          </a:p>
          <a:p>
            <a:pPr marL="76200" indent="0">
              <a:buNone/>
            </a:pPr>
            <a:r>
              <a:rPr lang="en-US" sz="2800" b="1" dirty="0">
                <a:latin typeface="Calibri" panose="020F0502020204030204" pitchFamily="34" charset="0"/>
                <a:ea typeface="Calibri" charset="0"/>
                <a:cs typeface="Calibri" panose="020F0502020204030204" pitchFamily="34" charset="0"/>
              </a:rPr>
              <a:t>Researching, Organizing, and Drafting</a:t>
            </a:r>
          </a:p>
          <a:p>
            <a:pPr marL="219456" indent="-219456">
              <a:lnSpc>
                <a:spcPct val="100000"/>
              </a:lnSpc>
              <a:buClr>
                <a:srgbClr val="004A78"/>
              </a:buClr>
              <a:buFont typeface="Arial" panose="020B0604020202020204" pitchFamily="34" charset="0"/>
              <a:buChar char="•"/>
            </a:pPr>
            <a:r>
              <a:rPr lang="en-US" sz="2400" dirty="0">
                <a:latin typeface="Calibri" panose="020F0502020204030204" pitchFamily="34" charset="0"/>
                <a:ea typeface="Calibri" charset="0"/>
                <a:cs typeface="Calibri" panose="020F0502020204030204" pitchFamily="34" charset="0"/>
              </a:rPr>
              <a:t>Collect information.</a:t>
            </a:r>
          </a:p>
          <a:p>
            <a:pPr marL="219456" indent="-219456">
              <a:lnSpc>
                <a:spcPct val="100000"/>
              </a:lnSpc>
              <a:buClr>
                <a:srgbClr val="004A78"/>
              </a:buClr>
              <a:buFont typeface="Arial" panose="020B0604020202020204" pitchFamily="34" charset="0"/>
              <a:buChar char="•"/>
            </a:pPr>
            <a:r>
              <a:rPr lang="en-US" sz="2400" dirty="0">
                <a:latin typeface="Calibri" panose="020F0502020204030204" pitchFamily="34" charset="0"/>
                <a:ea typeface="Calibri" charset="0"/>
                <a:cs typeface="Calibri" panose="020F0502020204030204" pitchFamily="34" charset="0"/>
              </a:rPr>
              <a:t>Choose the best organizational strategy.</a:t>
            </a:r>
          </a:p>
          <a:p>
            <a:pPr marL="219456" indent="-219456">
              <a:lnSpc>
                <a:spcPct val="100000"/>
              </a:lnSpc>
              <a:buClr>
                <a:srgbClr val="004A78"/>
              </a:buClr>
              <a:buFont typeface="Arial" panose="020B0604020202020204" pitchFamily="34" charset="0"/>
              <a:buChar char="•"/>
            </a:pPr>
            <a:r>
              <a:rPr lang="en-US" sz="2400" dirty="0">
                <a:latin typeface="Calibri" panose="020F0502020204030204" pitchFamily="34" charset="0"/>
                <a:ea typeface="Calibri" charset="0"/>
                <a:cs typeface="Calibri" panose="020F0502020204030204" pitchFamily="34" charset="0"/>
              </a:rPr>
              <a:t>Compose the first draft.</a:t>
            </a:r>
          </a:p>
          <a:p>
            <a:pPr marL="219456" indent="-219456">
              <a:lnSpc>
                <a:spcPct val="100000"/>
              </a:lnSpc>
              <a:buClr>
                <a:srgbClr val="004A78"/>
              </a:buClr>
              <a:buFont typeface="Arial" panose="020B0604020202020204" pitchFamily="34" charset="0"/>
              <a:buChar char="•"/>
            </a:pPr>
            <a:r>
              <a:rPr lang="en-US" sz="2400" dirty="0">
                <a:latin typeface="Calibri" panose="020F0502020204030204" pitchFamily="34" charset="0"/>
                <a:ea typeface="Calibri" charset="0"/>
                <a:cs typeface="Calibri" panose="020F0502020204030204" pitchFamily="34" charset="0"/>
              </a:rPr>
              <a:t>Group similar information together.</a:t>
            </a:r>
          </a:p>
          <a:p>
            <a:pPr marL="219456" indent="-219456">
              <a:lnSpc>
                <a:spcPct val="100000"/>
              </a:lnSpc>
              <a:buClr>
                <a:srgbClr val="004A78"/>
              </a:buClr>
              <a:buFont typeface="Arial" panose="020B0604020202020204" pitchFamily="34" charset="0"/>
              <a:buChar char="•"/>
            </a:pPr>
            <a:r>
              <a:rPr lang="en-US" sz="2400" dirty="0">
                <a:latin typeface="Calibri" panose="020F0502020204030204" pitchFamily="34" charset="0"/>
                <a:ea typeface="Calibri" charset="0"/>
                <a:cs typeface="Calibri" panose="020F0502020204030204" pitchFamily="34" charset="0"/>
              </a:rPr>
              <a:t>Keep your paragraphs short.</a:t>
            </a:r>
          </a:p>
        </p:txBody>
      </p:sp>
      <p:sp>
        <p:nvSpPr>
          <p:cNvPr id="5" name="Slide Number Placeholder 4">
            <a:extLst>
              <a:ext uri="{FF2B5EF4-FFF2-40B4-BE49-F238E27FC236}">
                <a16:creationId xmlns:a16="http://schemas.microsoft.com/office/drawing/2014/main" id="{B528D41F-1BA6-4CDE-8756-F2ADB4CC257C}"/>
              </a:ext>
            </a:extLst>
          </p:cNvPr>
          <p:cNvSpPr>
            <a:spLocks noGrp="1"/>
          </p:cNvSpPr>
          <p:nvPr>
            <p:ph type="sldNum" sz="quarter" idx="4"/>
          </p:nvPr>
        </p:nvSpPr>
        <p:spPr/>
        <p:txBody>
          <a:bodyPr/>
          <a:lstStyle/>
          <a:p>
            <a:fld id="{F9BE6549-90FB-4E0E-8C54-0640FEBC787D}" type="slidenum">
              <a:rPr lang="en-US" smtClean="0"/>
              <a:pPr/>
              <a:t>7</a:t>
            </a:fld>
            <a:endParaRPr lang="en-US" dirty="0"/>
          </a:p>
        </p:txBody>
      </p:sp>
      <p:pic>
        <p:nvPicPr>
          <p:cNvPr id="4" name="Picture 3">
            <a:extLst>
              <a:ext uri="{FF2B5EF4-FFF2-40B4-BE49-F238E27FC236}">
                <a16:creationId xmlns:a16="http://schemas.microsoft.com/office/drawing/2014/main" id="{7D21037C-8384-3043-9CB4-930998D89F5F}"/>
              </a:ext>
            </a:extLst>
          </p:cNvPr>
          <p:cNvPicPr>
            <a:picLocks noChangeAspect="1"/>
          </p:cNvPicPr>
          <p:nvPr/>
        </p:nvPicPr>
        <p:blipFill>
          <a:blip r:embed="rId2" cstate="screen">
            <a:extLst>
              <a:ext uri="{BEBA8EAE-BF5A-486C-A8C5-ECC9F3942E4B}">
                <a14:imgProps xmlns:a14="http://schemas.microsoft.com/office/drawing/2010/main">
                  <a14:imgLayer r:embed="rId3">
                    <a14:imgEffect>
                      <a14:backgroundRemoval t="0" b="99570" l="1609" r="100000">
                        <a14:foregroundMark x1="38338" y1="16619" x2="48123" y2="17049"/>
                        <a14:foregroundMark x1="28820" y1="22350" x2="48391" y2="10172"/>
                        <a14:foregroundMark x1="31367" y1="15330" x2="36997" y2="15616"/>
                        <a14:foregroundMark x1="45845" y1="12321" x2="56300" y2="12321"/>
                        <a14:foregroundMark x1="52547" y1="9885" x2="59115" y2="10172"/>
                        <a14:foregroundMark x1="60188" y1="13897" x2="74397" y2="18052"/>
                        <a14:foregroundMark x1="63271" y1="15616" x2="56032" y2="28797"/>
                        <a14:foregroundMark x1="56032" y1="28510" x2="67426" y2="34241"/>
                        <a14:foregroundMark x1="70241" y1="33954" x2="73056" y2="21347"/>
                        <a14:foregroundMark x1="58579" y1="17622" x2="56300" y2="18625"/>
                        <a14:foregroundMark x1="54424" y1="22350" x2="59115" y2="34527"/>
                        <a14:foregroundMark x1="59115" y1="34241" x2="71582" y2="34527"/>
                        <a14:foregroundMark x1="80965" y1="26791" x2="85791" y2="27221"/>
                        <a14:foregroundMark x1="83914" y1="35244" x2="83512" y2="63610"/>
                        <a14:foregroundMark x1="86059" y1="37966" x2="86059" y2="62321"/>
                        <a14:foregroundMark x1="83512" y1="34957" x2="89276" y2="49857"/>
                        <a14:foregroundMark x1="84450" y1="34527" x2="89812" y2="60602"/>
                        <a14:foregroundMark x1="86729" y1="32235" x2="92359" y2="49427"/>
                        <a14:foregroundMark x1="84450" y1="31948" x2="92091" y2="47421"/>
                        <a14:foregroundMark x1="27882" y1="31232" x2="27882" y2="48854"/>
                        <a14:foregroundMark x1="30027" y1="66046" x2="46247" y2="66762"/>
                        <a14:foregroundMark x1="15147" y1="63037" x2="30965" y2="64756"/>
                        <a14:foregroundMark x1="69571" y1="38968" x2="71582" y2="47851"/>
                        <a14:foregroundMark x1="54424" y1="56590" x2="74933" y2="59312"/>
                        <a14:foregroundMark x1="47453" y1="74499" x2="61662" y2="90688"/>
                        <a14:foregroundMark x1="60724" y1="89398" x2="71850" y2="87393"/>
                        <a14:foregroundMark x1="75603" y1="77507" x2="78150" y2="72493"/>
                        <a14:foregroundMark x1="77480" y1="78940" x2="94638" y2="49857"/>
                        <a14:foregroundMark x1="87668" y1="56304" x2="82306" y2="76218"/>
                        <a14:foregroundMark x1="29759" y1="20057" x2="18097" y2="33524"/>
                        <a14:foregroundMark x1="26542" y1="19341" x2="19973" y2="24499"/>
                        <a14:foregroundMark x1="19973" y1="24499" x2="15818" y2="44413"/>
                        <a14:foregroundMark x1="16488" y1="30516" x2="12064" y2="49857"/>
                        <a14:foregroundMark x1="21850" y1="38968" x2="21850" y2="50430"/>
                        <a14:foregroundMark x1="13271" y1="46418" x2="14611" y2="64756"/>
                        <a14:foregroundMark x1="14209" y1="64040" x2="25603" y2="79226"/>
                        <a14:foregroundMark x1="19571" y1="75501" x2="28150" y2="84670"/>
                        <a14:foregroundMark x1="22788" y1="73209" x2="48794" y2="86963"/>
                        <a14:foregroundMark x1="27480" y1="79513" x2="42359" y2="87393"/>
                        <a14:foregroundMark x1="28820" y1="83668" x2="47721" y2="96132"/>
                        <a14:foregroundMark x1="45308" y1="90401" x2="64611" y2="91691"/>
                        <a14:foregroundMark x1="47185" y1="75215" x2="56702" y2="75501"/>
                      </a14:backgroundRemoval>
                    </a14:imgEffect>
                  </a14:imgLayer>
                </a14:imgProps>
              </a:ext>
              <a:ext uri="{28A0092B-C50C-407E-A947-70E740481C1C}">
                <a14:useLocalDpi xmlns:a14="http://schemas.microsoft.com/office/drawing/2010/main"/>
              </a:ext>
            </a:extLst>
          </a:blip>
          <a:stretch>
            <a:fillRect/>
          </a:stretch>
        </p:blipFill>
        <p:spPr>
          <a:xfrm>
            <a:off x="6184853" y="2353456"/>
            <a:ext cx="2614498" cy="2446273"/>
          </a:xfrm>
          <a:prstGeom prst="rect">
            <a:avLst/>
          </a:prstGeom>
        </p:spPr>
      </p:pic>
    </p:spTree>
    <p:extLst>
      <p:ext uri="{BB962C8B-B14F-4D97-AF65-F5344CB8AC3E}">
        <p14:creationId xmlns:p14="http://schemas.microsoft.com/office/powerpoint/2010/main" val="168958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18D6C-3C03-4EF7-8469-DFE077C95938}"/>
              </a:ext>
            </a:extLst>
          </p:cNvPr>
          <p:cNvSpPr>
            <a:spLocks noGrp="1"/>
          </p:cNvSpPr>
          <p:nvPr>
            <p:ph type="title"/>
          </p:nvPr>
        </p:nvSpPr>
        <p:spPr>
          <a:xfrm>
            <a:off x="628651" y="411194"/>
            <a:ext cx="7674428" cy="705871"/>
          </a:xfrm>
        </p:spPr>
        <p:txBody>
          <a:bodyPr anchor="ctr">
            <a:normAutofit fontScale="90000"/>
          </a:bodyPr>
          <a:lstStyle/>
          <a:p>
            <a:r>
              <a:rPr lang="en-US" dirty="0">
                <a:solidFill>
                  <a:srgbClr val="0070C0"/>
                </a:solidFill>
              </a:rPr>
              <a:t>Effective Positive Messages and the Writing Process </a:t>
            </a:r>
            <a:r>
              <a:rPr lang="en-US" sz="1800" dirty="0">
                <a:solidFill>
                  <a:srgbClr val="0070C0"/>
                </a:solidFill>
              </a:rPr>
              <a:t>(3 of 3)</a:t>
            </a:r>
            <a:endParaRPr lang="en-US" dirty="0">
              <a:solidFill>
                <a:srgbClr val="0070C0"/>
              </a:solidFill>
            </a:endParaRPr>
          </a:p>
        </p:txBody>
      </p:sp>
      <p:sp>
        <p:nvSpPr>
          <p:cNvPr id="3" name="Content Placeholder 2">
            <a:extLst>
              <a:ext uri="{FF2B5EF4-FFF2-40B4-BE49-F238E27FC236}">
                <a16:creationId xmlns:a16="http://schemas.microsoft.com/office/drawing/2014/main" id="{9EB325A1-563E-41F2-88FA-D5BA04B5B6C1}"/>
              </a:ext>
            </a:extLst>
          </p:cNvPr>
          <p:cNvSpPr>
            <a:spLocks noGrp="1"/>
          </p:cNvSpPr>
          <p:nvPr>
            <p:ph sz="quarter" idx="16"/>
          </p:nvPr>
        </p:nvSpPr>
        <p:spPr>
          <a:xfrm>
            <a:off x="628651" y="1270315"/>
            <a:ext cx="8355563" cy="3319658"/>
          </a:xfrm>
        </p:spPr>
        <p:txBody>
          <a:bodyPr/>
          <a:lstStyle/>
          <a:p>
            <a:pPr marL="76200" indent="0">
              <a:buNone/>
            </a:pPr>
            <a:r>
              <a:rPr lang="en-US" sz="2800" b="1" dirty="0">
                <a:latin typeface="Calibri" panose="020F0502020204030204" pitchFamily="34" charset="0"/>
                <a:ea typeface="Calibri" charset="0"/>
                <a:cs typeface="Calibri" panose="020F0502020204030204" pitchFamily="34" charset="0"/>
              </a:rPr>
              <a:t>Phase 3:</a:t>
            </a:r>
          </a:p>
          <a:p>
            <a:pPr marL="76200" indent="0">
              <a:buNone/>
            </a:pPr>
            <a:r>
              <a:rPr lang="en-US" sz="2800" b="1" dirty="0">
                <a:latin typeface="Calibri" panose="020F0502020204030204" pitchFamily="34" charset="0"/>
                <a:ea typeface="Calibri" charset="0"/>
                <a:cs typeface="Calibri" panose="020F0502020204030204" pitchFamily="34" charset="0"/>
              </a:rPr>
              <a:t>Editing, Proofreading, and Evaluating</a:t>
            </a:r>
          </a:p>
          <a:p>
            <a:pPr marL="219456" indent="-219456">
              <a:buClr>
                <a:srgbClr val="004A78"/>
              </a:buClr>
              <a:buFont typeface="Arial" panose="020B0604020202020204" pitchFamily="34" charset="0"/>
              <a:buChar char="•"/>
            </a:pPr>
            <a:r>
              <a:rPr lang="en-US" sz="2400" dirty="0">
                <a:latin typeface="Calibri" panose="020F0502020204030204" pitchFamily="34" charset="0"/>
                <a:ea typeface="Calibri" charset="0"/>
                <a:cs typeface="Calibri" panose="020F0502020204030204" pitchFamily="34" charset="0"/>
              </a:rPr>
              <a:t>Is the message clear?</a:t>
            </a:r>
          </a:p>
          <a:p>
            <a:pPr marL="219456" indent="-219456">
              <a:buClr>
                <a:srgbClr val="004A78"/>
              </a:buClr>
              <a:buFont typeface="Arial" panose="020B0604020202020204" pitchFamily="34" charset="0"/>
              <a:buChar char="•"/>
            </a:pPr>
            <a:r>
              <a:rPr lang="en-US" sz="2400" dirty="0">
                <a:latin typeface="Calibri" panose="020F0502020204030204" pitchFamily="34" charset="0"/>
                <a:ea typeface="Calibri" charset="0"/>
                <a:cs typeface="Calibri" panose="020F0502020204030204" pitchFamily="34" charset="0"/>
              </a:rPr>
              <a:t>Is the message correct?</a:t>
            </a:r>
          </a:p>
          <a:p>
            <a:pPr marL="219456" indent="-219456">
              <a:buClr>
                <a:srgbClr val="004A78"/>
              </a:buClr>
              <a:buFont typeface="Arial" panose="020B0604020202020204" pitchFamily="34" charset="0"/>
              <a:buChar char="•"/>
            </a:pPr>
            <a:r>
              <a:rPr lang="en-US" sz="2400" dirty="0">
                <a:latin typeface="Calibri" panose="020F0502020204030204" pitchFamily="34" charset="0"/>
                <a:ea typeface="Calibri" charset="0"/>
                <a:cs typeface="Calibri" panose="020F0502020204030204" pitchFamily="34" charset="0"/>
              </a:rPr>
              <a:t>Did you plan for feedback?</a:t>
            </a:r>
          </a:p>
          <a:p>
            <a:pPr marL="219456" indent="-219456">
              <a:buClr>
                <a:srgbClr val="004A78"/>
              </a:buClr>
              <a:buFont typeface="Arial" panose="020B0604020202020204" pitchFamily="34" charset="0"/>
              <a:buChar char="•"/>
            </a:pPr>
            <a:r>
              <a:rPr lang="en-US" sz="2400" dirty="0">
                <a:latin typeface="Calibri" panose="020F0502020204030204" pitchFamily="34" charset="0"/>
                <a:ea typeface="Calibri" charset="0"/>
                <a:cs typeface="Calibri" panose="020F0502020204030204" pitchFamily="34" charset="0"/>
              </a:rPr>
              <a:t>Will this message achieve its purpose?</a:t>
            </a:r>
          </a:p>
        </p:txBody>
      </p:sp>
      <p:sp>
        <p:nvSpPr>
          <p:cNvPr id="5" name="Slide Number Placeholder 4">
            <a:extLst>
              <a:ext uri="{FF2B5EF4-FFF2-40B4-BE49-F238E27FC236}">
                <a16:creationId xmlns:a16="http://schemas.microsoft.com/office/drawing/2014/main" id="{B528D41F-1BA6-4CDE-8756-F2ADB4CC257C}"/>
              </a:ext>
            </a:extLst>
          </p:cNvPr>
          <p:cNvSpPr>
            <a:spLocks noGrp="1"/>
          </p:cNvSpPr>
          <p:nvPr>
            <p:ph type="sldNum" sz="quarter" idx="4"/>
          </p:nvPr>
        </p:nvSpPr>
        <p:spPr/>
        <p:txBody>
          <a:bodyPr/>
          <a:lstStyle/>
          <a:p>
            <a:fld id="{F9BE6549-90FB-4E0E-8C54-0640FEBC787D}" type="slidenum">
              <a:rPr lang="en-US" smtClean="0"/>
              <a:pPr/>
              <a:t>8</a:t>
            </a:fld>
            <a:endParaRPr lang="en-US" dirty="0"/>
          </a:p>
        </p:txBody>
      </p:sp>
      <p:pic>
        <p:nvPicPr>
          <p:cNvPr id="4" name="Picture 3">
            <a:extLst>
              <a:ext uri="{FF2B5EF4-FFF2-40B4-BE49-F238E27FC236}">
                <a16:creationId xmlns:a16="http://schemas.microsoft.com/office/drawing/2014/main" id="{80D8AF45-C1B8-5641-B2B8-F802667BF19F}"/>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3463" b="99662" l="2360" r="99476">
                        <a14:foregroundMark x1="33392" y1="25929" x2="54808" y2="64443"/>
                        <a14:foregroundMark x1="36451" y1="26774" x2="60839" y2="26774"/>
                        <a14:foregroundMark x1="47290" y1="33530" x2="66871" y2="33784"/>
                        <a14:foregroundMark x1="68969" y1="26774" x2="72640" y2="64105"/>
                        <a14:foregroundMark x1="34353" y1="36740" x2="37325" y2="68497"/>
                        <a14:foregroundMark x1="36451" y1="71368" x2="75000" y2="73480"/>
                        <a14:foregroundMark x1="40035" y1="67061" x2="69580" y2="67314"/>
                        <a14:foregroundMark x1="59353" y1="39611" x2="68706" y2="51014"/>
                        <a14:foregroundMark x1="69318" y1="51858" x2="71678" y2="74324"/>
                        <a14:foregroundMark x1="38549" y1="77534" x2="72640" y2="78125"/>
                      </a14:backgroundRemoval>
                    </a14:imgEffect>
                  </a14:imgLayer>
                </a14:imgProps>
              </a:ext>
              <a:ext uri="{28A0092B-C50C-407E-A947-70E740481C1C}">
                <a14:useLocalDpi xmlns:a14="http://schemas.microsoft.com/office/drawing/2010/main"/>
              </a:ext>
            </a:extLst>
          </a:blip>
          <a:stretch>
            <a:fillRect/>
          </a:stretch>
        </p:blipFill>
        <p:spPr>
          <a:xfrm>
            <a:off x="6092508" y="2157101"/>
            <a:ext cx="2521981" cy="2610162"/>
          </a:xfrm>
          <a:prstGeom prst="rect">
            <a:avLst/>
          </a:prstGeom>
        </p:spPr>
      </p:pic>
    </p:spTree>
    <p:extLst>
      <p:ext uri="{BB962C8B-B14F-4D97-AF65-F5344CB8AC3E}">
        <p14:creationId xmlns:p14="http://schemas.microsoft.com/office/powerpoint/2010/main" val="244847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B579-7E89-42F1-9D23-5497A4331DF2}"/>
              </a:ext>
            </a:extLst>
          </p:cNvPr>
          <p:cNvSpPr>
            <a:spLocks noGrp="1"/>
          </p:cNvSpPr>
          <p:nvPr>
            <p:ph type="title"/>
          </p:nvPr>
        </p:nvSpPr>
        <p:spPr>
          <a:xfrm>
            <a:off x="492131" y="524656"/>
            <a:ext cx="7614044" cy="707644"/>
          </a:xfrm>
        </p:spPr>
        <p:txBody>
          <a:bodyPr anchor="ctr"/>
          <a:lstStyle/>
          <a:p>
            <a:r>
              <a:rPr lang="en-US" dirty="0">
                <a:solidFill>
                  <a:srgbClr val="0070C0"/>
                </a:solidFill>
              </a:rPr>
              <a:t>Information Shares</a:t>
            </a:r>
            <a:endParaRPr lang="en-US" sz="1800" dirty="0">
              <a:solidFill>
                <a:srgbClr val="0070C0"/>
              </a:solidFill>
            </a:endParaRPr>
          </a:p>
        </p:txBody>
      </p:sp>
      <p:sp>
        <p:nvSpPr>
          <p:cNvPr id="3" name="Content Placeholder 2">
            <a:extLst>
              <a:ext uri="{FF2B5EF4-FFF2-40B4-BE49-F238E27FC236}">
                <a16:creationId xmlns:a16="http://schemas.microsoft.com/office/drawing/2014/main" id="{C1874DCF-1610-43E2-ABF2-FDB8DF01164F}"/>
              </a:ext>
            </a:extLst>
          </p:cNvPr>
          <p:cNvSpPr>
            <a:spLocks noGrp="1"/>
          </p:cNvSpPr>
          <p:nvPr>
            <p:ph type="body" idx="1"/>
          </p:nvPr>
        </p:nvSpPr>
        <p:spPr>
          <a:xfrm>
            <a:off x="4317167" y="1353948"/>
            <a:ext cx="4559716" cy="3033900"/>
          </a:xfrm>
        </p:spPr>
        <p:txBody>
          <a:bodyPr/>
          <a:lstStyle/>
          <a:p>
            <a:pPr marL="342900" indent="-342900">
              <a:lnSpc>
                <a:spcPct val="100000"/>
              </a:lnSpc>
              <a:buClr>
                <a:srgbClr val="004A78"/>
              </a:buClr>
              <a:buFont typeface="Arial" panose="020B0604020202020204" pitchFamily="34" charset="0"/>
              <a:buChar char="•"/>
            </a:pPr>
            <a:r>
              <a:rPr lang="en-US" sz="2800" dirty="0">
                <a:solidFill>
                  <a:schemeClr val="tx1"/>
                </a:solidFill>
                <a:latin typeface="Calibri" panose="020F0502020204030204" pitchFamily="34" charset="0"/>
                <a:ea typeface="Calibri" charset="0"/>
                <a:cs typeface="Calibri" panose="020F0502020204030204" pitchFamily="34" charset="0"/>
              </a:rPr>
              <a:t>It is the most common routine message</a:t>
            </a:r>
            <a:br>
              <a:rPr lang="en-US" sz="2800" dirty="0">
                <a:solidFill>
                  <a:schemeClr val="tx1"/>
                </a:solidFill>
                <a:latin typeface="Calibri" panose="020F0502020204030204" pitchFamily="34" charset="0"/>
                <a:ea typeface="Calibri" charset="0"/>
                <a:cs typeface="Calibri" panose="020F0502020204030204" pitchFamily="34" charset="0"/>
              </a:rPr>
            </a:br>
            <a:endParaRPr lang="en-US" sz="2800" dirty="0">
              <a:solidFill>
                <a:schemeClr val="tx1"/>
              </a:solidFill>
              <a:latin typeface="Calibri" panose="020F0502020204030204" pitchFamily="34" charset="0"/>
              <a:ea typeface="Calibri" charset="0"/>
              <a:cs typeface="Calibri" panose="020F0502020204030204" pitchFamily="34" charset="0"/>
            </a:endParaRPr>
          </a:p>
          <a:p>
            <a:pPr marL="342900" indent="-342900">
              <a:lnSpc>
                <a:spcPct val="100000"/>
              </a:lnSpc>
              <a:buClr>
                <a:srgbClr val="004A78"/>
              </a:buClr>
              <a:buFont typeface="Arial" panose="020B0604020202020204" pitchFamily="34" charset="0"/>
              <a:buChar char="•"/>
            </a:pPr>
            <a:r>
              <a:rPr lang="en-US" sz="2800" dirty="0">
                <a:solidFill>
                  <a:schemeClr val="tx1"/>
                </a:solidFill>
                <a:latin typeface="Calibri" panose="020F0502020204030204" pitchFamily="34" charset="0"/>
                <a:ea typeface="Calibri" charset="0"/>
                <a:cs typeface="Calibri" panose="020F0502020204030204" pitchFamily="34" charset="0"/>
              </a:rPr>
              <a:t>The sender provides information that helps the receiver</a:t>
            </a:r>
          </a:p>
        </p:txBody>
      </p:sp>
      <p:sp>
        <p:nvSpPr>
          <p:cNvPr id="5" name="Slide Number Placeholder 4">
            <a:extLst>
              <a:ext uri="{FF2B5EF4-FFF2-40B4-BE49-F238E27FC236}">
                <a16:creationId xmlns:a16="http://schemas.microsoft.com/office/drawing/2014/main" id="{D8EA50B4-ED44-40DE-9383-A7F5503F3FC1}"/>
              </a:ext>
            </a:extLst>
          </p:cNvPr>
          <p:cNvSpPr>
            <a:spLocks noGrp="1"/>
          </p:cNvSpPr>
          <p:nvPr>
            <p:ph type="sldNum" idx="12"/>
          </p:nvPr>
        </p:nvSpPr>
        <p:spPr/>
        <p:txBody>
          <a:bodyPr/>
          <a:lstStyle/>
          <a:p>
            <a:fld id="{F9BE6549-90FB-4E0E-8C54-0640FEBC787D}" type="slidenum">
              <a:rPr lang="en-US" smtClean="0"/>
              <a:pPr/>
              <a:t>9</a:t>
            </a:fld>
            <a:endParaRPr lang="en-US" dirty="0"/>
          </a:p>
        </p:txBody>
      </p:sp>
      <p:pic>
        <p:nvPicPr>
          <p:cNvPr id="4" name="Picture 3">
            <a:extLst>
              <a:ext uri="{FF2B5EF4-FFF2-40B4-BE49-F238E27FC236}">
                <a16:creationId xmlns:a16="http://schemas.microsoft.com/office/drawing/2014/main" id="{710A210B-E1F4-B443-A61A-0657C411EA7D}"/>
              </a:ext>
            </a:extLst>
          </p:cNvPr>
          <p:cNvPicPr>
            <a:picLocks noChangeAspect="1"/>
          </p:cNvPicPr>
          <p:nvPr/>
        </p:nvPicPr>
        <p:blipFill>
          <a:blip r:embed="rId2"/>
          <a:stretch>
            <a:fillRect/>
          </a:stretch>
        </p:blipFill>
        <p:spPr>
          <a:xfrm>
            <a:off x="492131" y="1573967"/>
            <a:ext cx="3675135" cy="2660226"/>
          </a:xfrm>
          <a:prstGeom prst="rect">
            <a:avLst/>
          </a:prstGeom>
        </p:spPr>
      </p:pic>
    </p:spTree>
    <p:extLst>
      <p:ext uri="{BB962C8B-B14F-4D97-AF65-F5344CB8AC3E}">
        <p14:creationId xmlns:p14="http://schemas.microsoft.com/office/powerpoint/2010/main" val="143779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Joan template">
  <a:themeElements>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Presentation1" id="{276F6C23-6457-4163-906F-9FD71B1D340C}" vid="{9A4A37B5-06EA-4573-8274-FD94E47E4E80}"/>
    </a:ext>
  </a:extLst>
</a:theme>
</file>

<file path=ppt/theme/theme3.xml><?xml version="1.0" encoding="utf-8"?>
<a:theme xmlns:a="http://schemas.openxmlformats.org/drawingml/2006/main" name="1022 Unit 5-Master (1)">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855</TotalTime>
  <Words>3952</Words>
  <Application>Microsoft Macintosh PowerPoint</Application>
  <PresentationFormat>On-screen Show (16:9)</PresentationFormat>
  <Paragraphs>476</Paragraphs>
  <Slides>68</Slides>
  <Notes>20</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68</vt:i4>
      </vt:variant>
    </vt:vector>
  </HeadingPairs>
  <TitlesOfParts>
    <vt:vector size="89" baseType="lpstr">
      <vt:lpstr>Abadi MT Condensed Light</vt:lpstr>
      <vt:lpstr>Source Sans Pro</vt:lpstr>
      <vt:lpstr>Lato</vt:lpstr>
      <vt:lpstr>Calibri</vt:lpstr>
      <vt:lpstr>Wingdings</vt:lpstr>
      <vt:lpstr>Xingkai TC Light</vt:lpstr>
      <vt:lpstr>Open Sans</vt:lpstr>
      <vt:lpstr>Helvetica</vt:lpstr>
      <vt:lpstr>Arial</vt:lpstr>
      <vt:lpstr>LucidaGrande</vt:lpstr>
      <vt:lpstr>Inter-Regular</vt:lpstr>
      <vt:lpstr>Times New Roman</vt:lpstr>
      <vt:lpstr>Arial</vt:lpstr>
      <vt:lpstr>Courier New</vt:lpstr>
      <vt:lpstr>Avenir Light</vt:lpstr>
      <vt:lpstr>Raleway</vt:lpstr>
      <vt:lpstr>Summer Font</vt:lpstr>
      <vt:lpstr>Joan template</vt:lpstr>
      <vt:lpstr>Office Theme</vt:lpstr>
      <vt:lpstr>1022 Unit 5-Master (1)</vt:lpstr>
      <vt:lpstr>Swiss</vt:lpstr>
      <vt:lpstr>Business Communication for The Digital Workplace</vt:lpstr>
      <vt:lpstr>Positive and Negative Business Messages  </vt:lpstr>
      <vt:lpstr>Agenda</vt:lpstr>
      <vt:lpstr>Positive Business Messages </vt:lpstr>
      <vt:lpstr>Routine Messages</vt:lpstr>
      <vt:lpstr>Effective Positive Messages and the Writing Process (1 of 3)</vt:lpstr>
      <vt:lpstr>Effective Positive Messages and the Writing Process (2 of 3)</vt:lpstr>
      <vt:lpstr>Effective Positive Messages and the Writing Process (3 of 3)</vt:lpstr>
      <vt:lpstr>Information Shares</vt:lpstr>
      <vt:lpstr>Information Shares</vt:lpstr>
      <vt:lpstr>Information Shares</vt:lpstr>
      <vt:lpstr>Information Shares</vt:lpstr>
      <vt:lpstr>Requesting Information &amp; Action</vt:lpstr>
      <vt:lpstr>Requesting Information &amp; Action</vt:lpstr>
      <vt:lpstr>Requesting Information &amp; Action  Example</vt:lpstr>
      <vt:lpstr>Requesting Information &amp; Action  Analyse this email</vt:lpstr>
      <vt:lpstr>Information &amp; Action Requests</vt:lpstr>
      <vt:lpstr>Information &amp; Action Requests  Revised and Improved Request.</vt:lpstr>
      <vt:lpstr>Replies</vt:lpstr>
      <vt:lpstr>Complaints and Claims</vt:lpstr>
      <vt:lpstr>Complaints and Claims</vt:lpstr>
      <vt:lpstr>Claim - Analyse this email</vt:lpstr>
      <vt:lpstr>Claim - Analyse this email</vt:lpstr>
      <vt:lpstr>Complaints and Claims</vt:lpstr>
      <vt:lpstr>Complaints and Claims</vt:lpstr>
      <vt:lpstr>Complaints and Claims</vt:lpstr>
      <vt:lpstr>Claim - Revised and Improved </vt:lpstr>
      <vt:lpstr>Adjustment Messages</vt:lpstr>
      <vt:lpstr>Adjustment Messages  </vt:lpstr>
      <vt:lpstr>Adjustment Messages  </vt:lpstr>
      <vt:lpstr>Adjustment Messages  </vt:lpstr>
      <vt:lpstr>Adjustment Messages  </vt:lpstr>
      <vt:lpstr>Adjustment Messages - Example</vt:lpstr>
      <vt:lpstr>Goodwill Messages</vt:lpstr>
      <vt:lpstr>The Five Ss of Goodwill Messages</vt:lpstr>
      <vt:lpstr>Goodwill Messages</vt:lpstr>
      <vt:lpstr>Goodwill Message - Example</vt:lpstr>
      <vt:lpstr>PowerPoint Presentation</vt:lpstr>
      <vt:lpstr>Goals in Conveying Unfavorable News</vt:lpstr>
      <vt:lpstr>Applying the 3-x-3 Writing Process (1 of 5)</vt:lpstr>
      <vt:lpstr>Applying the 3-x-3 Writing Process (2 of 5)</vt:lpstr>
      <vt:lpstr>Applying the 3-x-3 Writing Process (3 of 5)</vt:lpstr>
      <vt:lpstr>Applying the 3-x-3 Writing Process (4 of 5)</vt:lpstr>
      <vt:lpstr>Applying the 3-x-3 Writing Process (5 of 5)</vt:lpstr>
      <vt:lpstr>Avoiding Legal Liability in Conveying Negative News</vt:lpstr>
      <vt:lpstr>Avoiding Legal Liability in Conveying Negative News</vt:lpstr>
      <vt:lpstr>Avoiding Legal Liability in Conveying Negative News</vt:lpstr>
      <vt:lpstr>Avoiding Legal Liability in Conveying Negative News</vt:lpstr>
      <vt:lpstr>Avoiding Legal Liability in Conveying Negative News</vt:lpstr>
      <vt:lpstr>Avoiding Legal Liability in Conveying Negative News</vt:lpstr>
      <vt:lpstr>Avoiding Legal Liability in Conveying Negative News</vt:lpstr>
      <vt:lpstr>Avoiding Legal Liability in Conveying Negative News</vt:lpstr>
      <vt:lpstr>Analyzing Negative News Strategies</vt:lpstr>
      <vt:lpstr>Analyzing Negative News Strategies</vt:lpstr>
      <vt:lpstr>Analyzing Negative News Strategies</vt:lpstr>
      <vt:lpstr>Analyzing Negative News Strategies</vt:lpstr>
      <vt:lpstr>Comparing Strategies for Delivering Negative News</vt:lpstr>
      <vt:lpstr>Comparing Strategies for Delivering Negative News</vt:lpstr>
      <vt:lpstr>1. Various Buffer Types</vt:lpstr>
      <vt:lpstr>2. Presenting Reasons for the Negative News</vt:lpstr>
      <vt:lpstr>Other Techniques for Cushioning the Bad News</vt:lpstr>
      <vt:lpstr>4. Closing Pleasantly</vt:lpstr>
      <vt:lpstr>PowerPoint Presentation</vt:lpstr>
      <vt:lpstr>“Before” – Ineffective Customer Request Refusal</vt:lpstr>
      <vt:lpstr>“Before” – Ineffective Customer Request Refusal</vt:lpstr>
      <vt:lpstr>“After” – Improved Refusal of Request</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“Communication Skills for Cybersecurity Professionals”   CYT200  Winter 2021</dc:title>
  <cp:lastModifiedBy>McDonald Kyte</cp:lastModifiedBy>
  <cp:revision>64</cp:revision>
  <cp:lastPrinted>2022-07-08T17:12:34Z</cp:lastPrinted>
  <dcterms:modified xsi:type="dcterms:W3CDTF">2022-07-26T21:11:45Z</dcterms:modified>
</cp:coreProperties>
</file>